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Advent Pro SemiBold"/>
      <p:regular r:id="rId39"/>
      <p:bold r:id="rId40"/>
    </p:embeddedFont>
    <p:embeddedFont>
      <p:font typeface="Roboto"/>
      <p:regular r:id="rId41"/>
      <p:bold r:id="rId42"/>
      <p:italic r:id="rId43"/>
      <p:boldItalic r:id="rId44"/>
    </p:embeddedFont>
    <p:embeddedFont>
      <p:font typeface="Amatic SC"/>
      <p:regular r:id="rId45"/>
      <p:bold r:id="rId46"/>
    </p:embeddedFont>
    <p:embeddedFont>
      <p:font typeface="Fira Sans Extra Condensed Medium"/>
      <p:regular r:id="rId47"/>
      <p:bold r:id="rId48"/>
      <p:italic r:id="rId49"/>
      <p:boldItalic r:id="rId50"/>
    </p:embeddedFont>
    <p:embeddedFont>
      <p:font typeface="Fira Sans Condensed Medium"/>
      <p:regular r:id="rId51"/>
      <p:bold r:id="rId52"/>
      <p:italic r:id="rId53"/>
      <p:boldItalic r:id="rId54"/>
    </p:embeddedFont>
    <p:embeddedFont>
      <p:font typeface="Maven Pro"/>
      <p:regular r:id="rId55"/>
      <p:bold r:id="rId56"/>
    </p:embeddedFont>
    <p:embeddedFont>
      <p:font typeface="Maven Pro Medium"/>
      <p:regular r:id="rId57"/>
      <p:bold r:id="rId58"/>
    </p:embeddedFont>
    <p:embeddedFont>
      <p:font typeface="Share Tech"/>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F9FF6F-AB27-4346-B00A-835A5A8C95D3}">
  <a:tblStyle styleId="{45F9FF6F-AB27-4346-B00A-835A5A8C95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F7DBE7E-E3B8-4F28-9D82-46608C8B52E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dventProSemiBold-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AdventProSemiBold-regular.fntdata"/><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CondensedMedium-regular.fntdata"/><Relationship Id="rId50" Type="http://schemas.openxmlformats.org/officeDocument/2006/relationships/font" Target="fonts/FiraSansExtraCondensedMedium-boldItalic.fntdata"/><Relationship Id="rId53" Type="http://schemas.openxmlformats.org/officeDocument/2006/relationships/font" Target="fonts/FiraSansCondensedMedium-italic.fntdata"/><Relationship Id="rId52" Type="http://schemas.openxmlformats.org/officeDocument/2006/relationships/font" Target="fonts/FiraSansCondensedMedium-bold.fntdata"/><Relationship Id="rId11" Type="http://schemas.openxmlformats.org/officeDocument/2006/relationships/slide" Target="slides/slide4.xml"/><Relationship Id="rId55" Type="http://schemas.openxmlformats.org/officeDocument/2006/relationships/font" Target="fonts/MavenPro-regular.fntdata"/><Relationship Id="rId10" Type="http://schemas.openxmlformats.org/officeDocument/2006/relationships/slide" Target="slides/slide3.xml"/><Relationship Id="rId54" Type="http://schemas.openxmlformats.org/officeDocument/2006/relationships/font" Target="fonts/FiraSansCondensedMedium-boldItalic.fntdata"/><Relationship Id="rId13" Type="http://schemas.openxmlformats.org/officeDocument/2006/relationships/slide" Target="slides/slide6.xml"/><Relationship Id="rId57" Type="http://schemas.openxmlformats.org/officeDocument/2006/relationships/font" Target="fonts/MavenProMedium-regular.fntdata"/><Relationship Id="rId12" Type="http://schemas.openxmlformats.org/officeDocument/2006/relationships/slide" Target="slides/slide5.xml"/><Relationship Id="rId56" Type="http://schemas.openxmlformats.org/officeDocument/2006/relationships/font" Target="fonts/MavenPro-bold.fntdata"/><Relationship Id="rId15" Type="http://schemas.openxmlformats.org/officeDocument/2006/relationships/slide" Target="slides/slide8.xml"/><Relationship Id="rId59" Type="http://schemas.openxmlformats.org/officeDocument/2006/relationships/font" Target="fonts/ShareTech-regular.fntdata"/><Relationship Id="rId14" Type="http://schemas.openxmlformats.org/officeDocument/2006/relationships/slide" Target="slides/slide7.xml"/><Relationship Id="rId58" Type="http://schemas.openxmlformats.org/officeDocument/2006/relationships/font" Target="fonts/MavenPr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welcome to our, lab group SC8 team 7, sc1015 mini project titled optimizing movie revenue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2238846a4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2238846a4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receiving the correctly formatted csv file, we removed the unnecessary variables such as ids and paths to form our </a:t>
            </a:r>
            <a:r>
              <a:rPr lang="en"/>
              <a:t>concise</a:t>
            </a:r>
            <a:r>
              <a:rPr lang="en"/>
              <a:t> dataset.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2238846a41_6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2238846a41_6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we also did some data cleaning, removing the null value, drop the rows when budget or revenue is 0, removing the duplicates and removing outlier to present the data more accurately.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1b39d84c5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1b39d84c5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70e1a7781e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70e1a7781e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far, w</a:t>
            </a:r>
            <a:r>
              <a:rPr lang="en">
                <a:solidFill>
                  <a:schemeClr val="dk1"/>
                </a:solidFill>
              </a:rPr>
              <a:t>e have explored several variables from the dataset. The team ultimately decided to focus on the following variables to see how they would affect the revenue of a movie.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notebook, we have done in depth analysis on all of these variables. However, in this presentation, we will only briefly go through the variables and show what they entail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256d173c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256d173c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up is release date and revenue. We see that the May: 05, as a release month, has the lowest median or lowest </a:t>
            </a:r>
            <a:r>
              <a:rPr lang="en"/>
              <a:t>revenue</a:t>
            </a:r>
            <a:r>
              <a:rPr lang="en"/>
              <a:t>. It is January, August, and July, that have higher medians or higher </a:t>
            </a:r>
            <a:r>
              <a:rPr lang="en"/>
              <a:t>revenue</a:t>
            </a:r>
            <a:r>
              <a:rPr lang="en"/>
              <a:t>, with July having highest </a:t>
            </a:r>
            <a:r>
              <a:rPr lang="en"/>
              <a:t>revenue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238846a4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2238846a4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we will compare genre and revenue. We see in this boxplot graph where we compare the median, that genres such as </a:t>
            </a:r>
            <a:r>
              <a:rPr lang="en"/>
              <a:t>‘Documentary’, ‘Horror’, and ‘Music’ have lowest medians and therefore the lowest revenue.</a:t>
            </a:r>
            <a:endParaRPr/>
          </a:p>
          <a:p>
            <a:pPr indent="0" lvl="0" marL="0" rtl="0" algn="l">
              <a:spcBef>
                <a:spcPts val="0"/>
              </a:spcBef>
              <a:spcAft>
                <a:spcPts val="0"/>
              </a:spcAft>
              <a:buNone/>
            </a:pPr>
            <a:r>
              <a:rPr lang="en"/>
              <a:t>After </a:t>
            </a:r>
            <a:r>
              <a:rPr lang="en"/>
              <a:t>which</a:t>
            </a:r>
            <a:r>
              <a:rPr lang="en"/>
              <a:t>, medians of almost all genres up till ‘Science Fiction’ have around the same median or same revenue, it is ‘Fantasy’ , ‘Action’, ‘Adventure’, and ‘History’ </a:t>
            </a:r>
            <a:r>
              <a:rPr lang="en"/>
              <a:t>which</a:t>
            </a:r>
            <a:r>
              <a:rPr lang="en"/>
              <a:t> have higher revenue.</a:t>
            </a:r>
            <a:endParaRPr/>
          </a:p>
          <a:p>
            <a:pPr indent="0" lvl="0" marL="0" rtl="0" algn="l">
              <a:spcBef>
                <a:spcPts val="0"/>
              </a:spcBef>
              <a:spcAft>
                <a:spcPts val="0"/>
              </a:spcAft>
              <a:buNone/>
            </a:pPr>
            <a:r>
              <a:rPr lang="en"/>
              <a:t>The ‘History’ genre has highest revenue among all the genres.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2238846a41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2238846a41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cast of a film is also an important variable that affects revenue. This plot compares revenue with 15 accomplished actors who have consistently performed well with 20 movies. </a:t>
            </a:r>
            <a:endParaRPr/>
          </a:p>
          <a:p>
            <a:pPr indent="0" lvl="0" marL="0" rtl="0" algn="l">
              <a:spcBef>
                <a:spcPts val="0"/>
              </a:spcBef>
              <a:spcAft>
                <a:spcPts val="0"/>
              </a:spcAft>
              <a:buNone/>
            </a:pPr>
            <a:r>
              <a:rPr lang="en"/>
              <a:t>We observe that having Samuel L. Jackson in the cast of a movie brings the </a:t>
            </a:r>
            <a:r>
              <a:rPr lang="en"/>
              <a:t>greatest</a:t>
            </a:r>
            <a:r>
              <a:rPr lang="en"/>
              <a:t> revenue, followed by Daniel Westwood and Dwayne Johnson.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56d173c8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256d173c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comparison, we see that there is little to no linear correlation between runtime and revenue, but we notice that the revenue is high when runtime is between 50-150 minutes.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2238846a41_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2238846a41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from this jointplot, we notice that the popularity of a movie has a moderately strong correlation with the revenue. In the end, from the Exploratory Data Analysis, we can see multiple correlation between other variables and revenue. Hence, this </a:t>
            </a:r>
            <a:r>
              <a:rPr lang="en"/>
              <a:t>variables</a:t>
            </a:r>
            <a:r>
              <a:rPr lang="en"/>
              <a:t> can be used to predict the revenue of movie which leads us to our machine learning models.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1b39d84c5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1b39d84c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b39d84c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b39d84c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255b0cfc8b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255b0cfc8b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models we used, Random forest regression, which is used as a learning method for classification, operating by constructing a multitude of decision trees.</a:t>
            </a:r>
            <a:endParaRPr/>
          </a:p>
          <a:p>
            <a:pPr indent="0" lvl="0" marL="0" rtl="0" algn="l">
              <a:spcBef>
                <a:spcPts val="0"/>
              </a:spcBef>
              <a:spcAft>
                <a:spcPts val="0"/>
              </a:spcAft>
              <a:buNone/>
            </a:pPr>
            <a:r>
              <a:rPr lang="en"/>
              <a:t>Next, Multivariate linear regression which helps to </a:t>
            </a:r>
            <a:r>
              <a:rPr lang="en"/>
              <a:t>measure the angle of more than one independent variable and more than one dependent variable to find the relation.</a:t>
            </a:r>
            <a:endParaRPr/>
          </a:p>
          <a:p>
            <a:pPr indent="0" lvl="0" marL="0" rtl="0" algn="l">
              <a:spcBef>
                <a:spcPts val="0"/>
              </a:spcBef>
              <a:spcAft>
                <a:spcPts val="0"/>
              </a:spcAft>
              <a:buNone/>
            </a:pPr>
            <a:r>
              <a:rPr lang="en"/>
              <a:t>Lastly, XGBoost is an optimized distributed gradient boosting library designed to be highly efficient, flexible and portable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2238846a41_6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2238846a41_6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fields used to train and test the mode. Revenue, highlighted in red is our response, and highlighted in green are our predictors. You can see here that we have converted the top 5 fields into numeric form by using their counts. </a:t>
            </a:r>
            <a:r>
              <a:rPr lang="en">
                <a:solidFill>
                  <a:schemeClr val="dk1"/>
                </a:solidFill>
              </a:rPr>
              <a:t>This was done to </a:t>
            </a:r>
            <a:r>
              <a:rPr lang="en">
                <a:solidFill>
                  <a:schemeClr val="dk1"/>
                </a:solidFill>
                <a:highlight>
                  <a:schemeClr val="accent4"/>
                </a:highlight>
              </a:rPr>
              <a:t>generalised the data and prevent bias-ness</a:t>
            </a:r>
            <a:r>
              <a:rPr lang="en">
                <a:solidFill>
                  <a:schemeClr val="dk1"/>
                </a:solidFill>
              </a:rPr>
              <a:t>. Additionally, these new numeric variable can now be passed into the model for prediction with the need for more intervention.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train and test data is also splitted into 80 - 20, 80 for training and 20 for testing.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255b0cfc8b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255b0cfc8b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t>
            </a:r>
            <a:r>
              <a:rPr lang="en">
                <a:solidFill>
                  <a:schemeClr val="dk1"/>
                </a:solidFill>
              </a:rPr>
              <a:t>Random forest regression was used because it can handle continuous variables and categorical variables which exists in our dataset. The depth of the random forest has be set to 3 as increasing the depth did not seem to improve accuracy.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tree generated by the random forest model can be seen on the left.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Random forest yield a accuracy of 0.73 using our train values, and dropped to 0.67 when testing with our test values. The accuracy between the train and test dataset may be due to random forest being unable to discover trends that would enable it in extrapolating values that fall outside the training set. Thus, we wanted to try a multivariate linear regression to see how a linear regression may perform.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255b0cfc8b_3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255b0cfc8b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multivariate linear regression, The accuracy of our train dataset is 0.68 and dropped to 0.64 when using our test dataset. This is a less significant drop as compared to random forest model. However the R^2 is still not ideal. Therefore, we wanted to try XGBoost model, as it has been gaining popularity among </a:t>
            </a:r>
            <a:r>
              <a:rPr lang="en"/>
              <a:t>competitors</a:t>
            </a:r>
            <a:r>
              <a:rPr lang="en"/>
              <a:t> in data science.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55b0cfc8b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55b0cfc8b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XGBoost model, the features importance graph provides a score that shows how useful each feature was during the construction of the boosted decision tree within the model. The budget variable as shown in the chart has the </a:t>
            </a:r>
            <a:r>
              <a:rPr lang="en"/>
              <a:t>highest</a:t>
            </a:r>
            <a:r>
              <a:rPr lang="en"/>
              <a:t> relative importance used by the model to make key decisions within the decision tree.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accuracy of XGBoost with train dataset starts with 0.83 and dropped to 0.64 when using the test dataset. The accuracy between the train and test is quite significant. XGBoost model did not yield a significant change in our test accuracy.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2238846a41_9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2238846a41_9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the classification </a:t>
            </a:r>
            <a:r>
              <a:rPr lang="en"/>
              <a:t>accuracy, Mean absolute error, Mean Squared Error for all three of our models.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255b0cfc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255b0cfc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table can be simplified by this bar chart comparing the test classification accuracy for all three models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1b39d84c5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1b39d84c5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2238846a41_8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2238846a41_8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team learned two new machine learning models, Random Forest Regression and Extreme Gradient Boost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end, our model will help movie makers predict revenue of a movie based on factors during the making of the movie such as the number of casts or the budget.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conclusion, XGBoost model yield the highest train accuracy, the random forest yields the highest test accuracy. The multivariate linear regression model has the most consistent accuracy between the train and test dataset.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Additionally, the moderate accuracy score our models gave may be attributed to movies not releasing their budget and revenue information, our 140k rows has been reduced to 2747 rows. The smaller dataset may influence the accuracy of our models.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2238846a41_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2238846a41_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some of the insights we gained from our data and some recommendations towards the target problem, based on our analysis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July as a release month, brings in high revenue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Including elements of action, adventure, history, or fantasy in the story of a movie will be beneficial as those genres have shown to generate high revenues.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Keeping the runtime within a 50-150 minutes range, is optimal in ensuring high revenues.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Popularity has a moderately strong correlation with revenue, therefore, movie producers should make an effort to market their movie well so that its popularity is high.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Including actors with a consistently successful performance in the movie may enhance the chances of generating a higher revenue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255b0cfc8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255b0cfc8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all know, COVID-19 has cause significant impact to our society for the past 2-3 years, this is especially true for the film industry. As you can see on the right side, cinemas were closed to prevent the spread of the virus and today requires patrons to leave gaps between each other reducing the potential earnings for a particular screening.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70d13569c7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70d13569c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259d6afc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259d6afc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can movie producers maximise their profit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2238846a41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2238846a41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leads us to our problem definition, how do different variables affect the revenue of a movie?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1b39d84c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1b39d84c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2238846a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2238846a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was extracted from the movie database website using a lightweight python library to access </a:t>
            </a:r>
            <a:r>
              <a:rPr lang="en"/>
              <a:t>it's</a:t>
            </a:r>
            <a:r>
              <a:rPr lang="en"/>
              <a:t> API and a custom python script to export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2238846a41_6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2238846a41_6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api into a csv file. Before we cleaned the data, we realised that many of the fields had additional commas which messed up the csv line separators. We fixed it by replacing the commas before it was exported as a csv file.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2238846a41_6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2238846a41_6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 name="Shape 429"/>
        <p:cNvGrpSpPr/>
        <p:nvPr/>
      </p:nvGrpSpPr>
      <p:grpSpPr>
        <a:xfrm>
          <a:off x="0" y="0"/>
          <a:ext cx="0" cy="0"/>
          <a:chOff x="0" y="0"/>
          <a:chExt cx="0" cy="0"/>
        </a:xfrm>
      </p:grpSpPr>
      <p:sp>
        <p:nvSpPr>
          <p:cNvPr id="430" name="Google Shape;430;p24"/>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31" name="Google Shape;431;p24"/>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2" name="Google Shape;432;p2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4"/>
          <p:cNvGrpSpPr/>
          <p:nvPr/>
        </p:nvGrpSpPr>
        <p:grpSpPr>
          <a:xfrm>
            <a:off x="8263682" y="-434366"/>
            <a:ext cx="188886" cy="1181531"/>
            <a:chOff x="2877432" y="975334"/>
            <a:chExt cx="188886" cy="1181531"/>
          </a:xfrm>
        </p:grpSpPr>
        <p:sp>
          <p:nvSpPr>
            <p:cNvPr id="439" name="Google Shape;439;p2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4"/>
          <p:cNvGrpSpPr/>
          <p:nvPr/>
        </p:nvGrpSpPr>
        <p:grpSpPr>
          <a:xfrm>
            <a:off x="3090746" y="-533657"/>
            <a:ext cx="98059" cy="1147596"/>
            <a:chOff x="3347921" y="16006"/>
            <a:chExt cx="98059" cy="1147596"/>
          </a:xfrm>
        </p:grpSpPr>
        <p:sp>
          <p:nvSpPr>
            <p:cNvPr id="444" name="Google Shape;444;p2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4"/>
          <p:cNvGrpSpPr/>
          <p:nvPr/>
        </p:nvGrpSpPr>
        <p:grpSpPr>
          <a:xfrm>
            <a:off x="4892771" y="-340112"/>
            <a:ext cx="121172" cy="760495"/>
            <a:chOff x="5245196" y="3136513"/>
            <a:chExt cx="121172" cy="760495"/>
          </a:xfrm>
        </p:grpSpPr>
        <p:sp>
          <p:nvSpPr>
            <p:cNvPr id="447" name="Google Shape;447;p2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4"/>
          <p:cNvGrpSpPr/>
          <p:nvPr/>
        </p:nvGrpSpPr>
        <p:grpSpPr>
          <a:xfrm>
            <a:off x="250617" y="2402301"/>
            <a:ext cx="188650" cy="2468354"/>
            <a:chOff x="250617" y="2402301"/>
            <a:chExt cx="188650" cy="2468354"/>
          </a:xfrm>
        </p:grpSpPr>
        <p:sp>
          <p:nvSpPr>
            <p:cNvPr id="450" name="Google Shape;450;p2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4"/>
          <p:cNvGrpSpPr/>
          <p:nvPr/>
        </p:nvGrpSpPr>
        <p:grpSpPr>
          <a:xfrm>
            <a:off x="2038689" y="173907"/>
            <a:ext cx="57599" cy="831799"/>
            <a:chOff x="2038689" y="173907"/>
            <a:chExt cx="57599" cy="831799"/>
          </a:xfrm>
        </p:grpSpPr>
        <p:sp>
          <p:nvSpPr>
            <p:cNvPr id="457" name="Google Shape;457;p2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9" name="Shape 459"/>
        <p:cNvGrpSpPr/>
        <p:nvPr/>
      </p:nvGrpSpPr>
      <p:grpSpPr>
        <a:xfrm>
          <a:off x="0" y="0"/>
          <a:ext cx="0" cy="0"/>
          <a:chOff x="0" y="0"/>
          <a:chExt cx="0" cy="0"/>
        </a:xfrm>
      </p:grpSpPr>
      <p:sp>
        <p:nvSpPr>
          <p:cNvPr id="460" name="Google Shape;460;p25"/>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5"/>
          <p:cNvGrpSpPr/>
          <p:nvPr/>
        </p:nvGrpSpPr>
        <p:grpSpPr>
          <a:xfrm>
            <a:off x="8263682" y="-434366"/>
            <a:ext cx="188886" cy="1181531"/>
            <a:chOff x="2877432" y="975334"/>
            <a:chExt cx="188886" cy="1181531"/>
          </a:xfrm>
        </p:grpSpPr>
        <p:sp>
          <p:nvSpPr>
            <p:cNvPr id="463" name="Google Shape;463;p2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5"/>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25"/>
          <p:cNvGrpSpPr/>
          <p:nvPr/>
        </p:nvGrpSpPr>
        <p:grpSpPr>
          <a:xfrm>
            <a:off x="3643898" y="-436198"/>
            <a:ext cx="133252" cy="1952377"/>
            <a:chOff x="6780548" y="337714"/>
            <a:chExt cx="133252" cy="1952377"/>
          </a:xfrm>
        </p:grpSpPr>
        <p:sp>
          <p:nvSpPr>
            <p:cNvPr id="468" name="Google Shape;468;p2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25"/>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5"/>
          <p:cNvGrpSpPr/>
          <p:nvPr/>
        </p:nvGrpSpPr>
        <p:grpSpPr>
          <a:xfrm>
            <a:off x="8008096" y="2108910"/>
            <a:ext cx="199001" cy="2139769"/>
            <a:chOff x="8008096" y="2108910"/>
            <a:chExt cx="199001" cy="2139769"/>
          </a:xfrm>
        </p:grpSpPr>
        <p:sp>
          <p:nvSpPr>
            <p:cNvPr id="472" name="Google Shape;472;p2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5"/>
          <p:cNvGrpSpPr/>
          <p:nvPr/>
        </p:nvGrpSpPr>
        <p:grpSpPr>
          <a:xfrm>
            <a:off x="520996" y="1091548"/>
            <a:ext cx="199001" cy="2139769"/>
            <a:chOff x="8008096" y="2108910"/>
            <a:chExt cx="199001" cy="2139769"/>
          </a:xfrm>
        </p:grpSpPr>
        <p:sp>
          <p:nvSpPr>
            <p:cNvPr id="475" name="Google Shape;475;p2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25"/>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478" name="Google Shape;478;p25"/>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79" name="Google Shape;479;p25"/>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0" name="Shape 480"/>
        <p:cNvGrpSpPr/>
        <p:nvPr/>
      </p:nvGrpSpPr>
      <p:grpSpPr>
        <a:xfrm>
          <a:off x="0" y="0"/>
          <a:ext cx="0" cy="0"/>
          <a:chOff x="0" y="0"/>
          <a:chExt cx="0" cy="0"/>
        </a:xfrm>
      </p:grpSpPr>
      <p:sp>
        <p:nvSpPr>
          <p:cNvPr id="481" name="Google Shape;481;p2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2" name="Google Shape;482;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83" name="Google Shape;483;p2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26"/>
          <p:cNvGrpSpPr/>
          <p:nvPr/>
        </p:nvGrpSpPr>
        <p:grpSpPr>
          <a:xfrm>
            <a:off x="8148521" y="3004593"/>
            <a:ext cx="98059" cy="1147596"/>
            <a:chOff x="3347921" y="16006"/>
            <a:chExt cx="98059" cy="1147596"/>
          </a:xfrm>
        </p:grpSpPr>
        <p:sp>
          <p:nvSpPr>
            <p:cNvPr id="489" name="Google Shape;489;p2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6"/>
          <p:cNvGrpSpPr/>
          <p:nvPr/>
        </p:nvGrpSpPr>
        <p:grpSpPr>
          <a:xfrm>
            <a:off x="281421" y="3769263"/>
            <a:ext cx="121172" cy="760495"/>
            <a:chOff x="5245196" y="3136513"/>
            <a:chExt cx="121172" cy="760495"/>
          </a:xfrm>
        </p:grpSpPr>
        <p:sp>
          <p:nvSpPr>
            <p:cNvPr id="492" name="Google Shape;492;p2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6"/>
          <p:cNvGrpSpPr/>
          <p:nvPr/>
        </p:nvGrpSpPr>
        <p:grpSpPr>
          <a:xfrm>
            <a:off x="8534739" y="4069632"/>
            <a:ext cx="57599" cy="831799"/>
            <a:chOff x="2038689" y="173907"/>
            <a:chExt cx="57599" cy="831799"/>
          </a:xfrm>
        </p:grpSpPr>
        <p:sp>
          <p:nvSpPr>
            <p:cNvPr id="495" name="Google Shape;495;p2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9" name="Shape 499"/>
        <p:cNvGrpSpPr/>
        <p:nvPr/>
      </p:nvGrpSpPr>
      <p:grpSpPr>
        <a:xfrm>
          <a:off x="0" y="0"/>
          <a:ext cx="0" cy="0"/>
          <a:chOff x="0" y="0"/>
          <a:chExt cx="0" cy="0"/>
        </a:xfrm>
      </p:grpSpPr>
      <p:sp>
        <p:nvSpPr>
          <p:cNvPr id="500" name="Google Shape;500;p27"/>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01" name="Google Shape;501;p27"/>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02" name="Google Shape;502;p27"/>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03" name="Google Shape;503;p27"/>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04" name="Google Shape;504;p27"/>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05" name="Google Shape;505;p2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27"/>
          <p:cNvGrpSpPr/>
          <p:nvPr/>
        </p:nvGrpSpPr>
        <p:grpSpPr>
          <a:xfrm>
            <a:off x="6626134" y="-164562"/>
            <a:ext cx="121172" cy="760495"/>
            <a:chOff x="5245196" y="3136513"/>
            <a:chExt cx="121172" cy="760495"/>
          </a:xfrm>
        </p:grpSpPr>
        <p:sp>
          <p:nvSpPr>
            <p:cNvPr id="510" name="Google Shape;510;p2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4" name="Shape 514"/>
        <p:cNvGrpSpPr/>
        <p:nvPr/>
      </p:nvGrpSpPr>
      <p:grpSpPr>
        <a:xfrm>
          <a:off x="0" y="0"/>
          <a:ext cx="0" cy="0"/>
          <a:chOff x="0" y="0"/>
          <a:chExt cx="0" cy="0"/>
        </a:xfrm>
      </p:grpSpPr>
      <p:sp>
        <p:nvSpPr>
          <p:cNvPr id="515" name="Google Shape;515;p2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16" name="Google Shape;516;p2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6" name="Shape 526"/>
        <p:cNvGrpSpPr/>
        <p:nvPr/>
      </p:nvGrpSpPr>
      <p:grpSpPr>
        <a:xfrm>
          <a:off x="0" y="0"/>
          <a:ext cx="0" cy="0"/>
          <a:chOff x="0" y="0"/>
          <a:chExt cx="0" cy="0"/>
        </a:xfrm>
      </p:grpSpPr>
      <p:sp>
        <p:nvSpPr>
          <p:cNvPr id="527" name="Google Shape;527;p29"/>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28" name="Google Shape;528;p2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529" name="Google Shape;529;p2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29"/>
          <p:cNvGrpSpPr/>
          <p:nvPr/>
        </p:nvGrpSpPr>
        <p:grpSpPr>
          <a:xfrm>
            <a:off x="6626134" y="-164562"/>
            <a:ext cx="121172" cy="760495"/>
            <a:chOff x="5245196" y="3136513"/>
            <a:chExt cx="121172" cy="760495"/>
          </a:xfrm>
        </p:grpSpPr>
        <p:sp>
          <p:nvSpPr>
            <p:cNvPr id="534" name="Google Shape;534;p2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2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8" name="Shape 538"/>
        <p:cNvGrpSpPr/>
        <p:nvPr/>
      </p:nvGrpSpPr>
      <p:grpSpPr>
        <a:xfrm>
          <a:off x="0" y="0"/>
          <a:ext cx="0" cy="0"/>
          <a:chOff x="0" y="0"/>
          <a:chExt cx="0" cy="0"/>
        </a:xfrm>
      </p:grpSpPr>
      <p:sp>
        <p:nvSpPr>
          <p:cNvPr id="539" name="Google Shape;539;p3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0" name="Google Shape;540;p30"/>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30"/>
          <p:cNvGrpSpPr/>
          <p:nvPr/>
        </p:nvGrpSpPr>
        <p:grpSpPr>
          <a:xfrm>
            <a:off x="8263682" y="-434366"/>
            <a:ext cx="188886" cy="1181531"/>
            <a:chOff x="2877432" y="975334"/>
            <a:chExt cx="188886" cy="1181531"/>
          </a:xfrm>
        </p:grpSpPr>
        <p:sp>
          <p:nvSpPr>
            <p:cNvPr id="547" name="Google Shape;547;p3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3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0"/>
          <p:cNvGrpSpPr/>
          <p:nvPr/>
        </p:nvGrpSpPr>
        <p:grpSpPr>
          <a:xfrm>
            <a:off x="3090746" y="-533657"/>
            <a:ext cx="98059" cy="1147596"/>
            <a:chOff x="3347921" y="16006"/>
            <a:chExt cx="98059" cy="1147596"/>
          </a:xfrm>
        </p:grpSpPr>
        <p:sp>
          <p:nvSpPr>
            <p:cNvPr id="554" name="Google Shape;554;p3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0"/>
          <p:cNvGrpSpPr/>
          <p:nvPr/>
        </p:nvGrpSpPr>
        <p:grpSpPr>
          <a:xfrm>
            <a:off x="4892771" y="-340112"/>
            <a:ext cx="121172" cy="760495"/>
            <a:chOff x="5245196" y="3136513"/>
            <a:chExt cx="121172" cy="760495"/>
          </a:xfrm>
        </p:grpSpPr>
        <p:sp>
          <p:nvSpPr>
            <p:cNvPr id="557" name="Google Shape;557;p3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0"/>
          <p:cNvGrpSpPr/>
          <p:nvPr/>
        </p:nvGrpSpPr>
        <p:grpSpPr>
          <a:xfrm>
            <a:off x="6967836" y="85439"/>
            <a:ext cx="133252" cy="1952377"/>
            <a:chOff x="6780548" y="337714"/>
            <a:chExt cx="133252" cy="1952377"/>
          </a:xfrm>
        </p:grpSpPr>
        <p:sp>
          <p:nvSpPr>
            <p:cNvPr id="560" name="Google Shape;560;p3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30"/>
          <p:cNvGrpSpPr/>
          <p:nvPr/>
        </p:nvGrpSpPr>
        <p:grpSpPr>
          <a:xfrm>
            <a:off x="250617" y="2402301"/>
            <a:ext cx="188650" cy="2468354"/>
            <a:chOff x="250617" y="2402301"/>
            <a:chExt cx="188650" cy="2468354"/>
          </a:xfrm>
        </p:grpSpPr>
        <p:sp>
          <p:nvSpPr>
            <p:cNvPr id="563" name="Google Shape;563;p3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30"/>
          <p:cNvGrpSpPr/>
          <p:nvPr/>
        </p:nvGrpSpPr>
        <p:grpSpPr>
          <a:xfrm>
            <a:off x="982417" y="1695096"/>
            <a:ext cx="199237" cy="2828935"/>
            <a:chOff x="1608717" y="1280046"/>
            <a:chExt cx="199237" cy="2828935"/>
          </a:xfrm>
        </p:grpSpPr>
        <p:sp>
          <p:nvSpPr>
            <p:cNvPr id="568" name="Google Shape;568;p3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0"/>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30"/>
          <p:cNvGrpSpPr/>
          <p:nvPr/>
        </p:nvGrpSpPr>
        <p:grpSpPr>
          <a:xfrm>
            <a:off x="2038689" y="173907"/>
            <a:ext cx="57599" cy="831799"/>
            <a:chOff x="2038689" y="173907"/>
            <a:chExt cx="57599" cy="831799"/>
          </a:xfrm>
        </p:grpSpPr>
        <p:sp>
          <p:nvSpPr>
            <p:cNvPr id="573" name="Google Shape;573;p3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0"/>
          <p:cNvGrpSpPr/>
          <p:nvPr/>
        </p:nvGrpSpPr>
        <p:grpSpPr>
          <a:xfrm>
            <a:off x="8008096" y="2108910"/>
            <a:ext cx="199001" cy="2139769"/>
            <a:chOff x="8008096" y="2108910"/>
            <a:chExt cx="199001" cy="2139769"/>
          </a:xfrm>
        </p:grpSpPr>
        <p:sp>
          <p:nvSpPr>
            <p:cNvPr id="576" name="Google Shape;576;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30"/>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0"/>
          <p:cNvGrpSpPr/>
          <p:nvPr/>
        </p:nvGrpSpPr>
        <p:grpSpPr>
          <a:xfrm>
            <a:off x="4095146" y="-859690"/>
            <a:ext cx="199001" cy="2139769"/>
            <a:chOff x="8008096" y="2108910"/>
            <a:chExt cx="199001" cy="2139769"/>
          </a:xfrm>
        </p:grpSpPr>
        <p:sp>
          <p:nvSpPr>
            <p:cNvPr id="580" name="Google Shape;580;p3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30"/>
          <p:cNvGrpSpPr/>
          <p:nvPr/>
        </p:nvGrpSpPr>
        <p:grpSpPr>
          <a:xfrm>
            <a:off x="6333286" y="3704939"/>
            <a:ext cx="133252" cy="1952377"/>
            <a:chOff x="6780548" y="337714"/>
            <a:chExt cx="133252" cy="1952377"/>
          </a:xfrm>
        </p:grpSpPr>
        <p:sp>
          <p:nvSpPr>
            <p:cNvPr id="583" name="Google Shape;583;p3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0"/>
          <p:cNvGrpSpPr/>
          <p:nvPr/>
        </p:nvGrpSpPr>
        <p:grpSpPr>
          <a:xfrm>
            <a:off x="2702021" y="3612763"/>
            <a:ext cx="121172" cy="760495"/>
            <a:chOff x="5245196" y="3136513"/>
            <a:chExt cx="121172" cy="760495"/>
          </a:xfrm>
        </p:grpSpPr>
        <p:sp>
          <p:nvSpPr>
            <p:cNvPr id="586" name="Google Shape;586;p3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30"/>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0" name="Shape 590"/>
        <p:cNvGrpSpPr/>
        <p:nvPr/>
      </p:nvGrpSpPr>
      <p:grpSpPr>
        <a:xfrm>
          <a:off x="0" y="0"/>
          <a:ext cx="0" cy="0"/>
          <a:chOff x="0" y="0"/>
          <a:chExt cx="0" cy="0"/>
        </a:xfrm>
      </p:grpSpPr>
      <p:sp>
        <p:nvSpPr>
          <p:cNvPr id="591" name="Google Shape;591;p3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2" name="Google Shape;592;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3" name="Google Shape;593;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4" name="Shape 594"/>
        <p:cNvGrpSpPr/>
        <p:nvPr/>
      </p:nvGrpSpPr>
      <p:grpSpPr>
        <a:xfrm>
          <a:off x="0" y="0"/>
          <a:ext cx="0" cy="0"/>
          <a:chOff x="0" y="0"/>
          <a:chExt cx="0" cy="0"/>
        </a:xfrm>
      </p:grpSpPr>
      <p:sp>
        <p:nvSpPr>
          <p:cNvPr id="595" name="Google Shape;595;p32"/>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596" name="Shape 596"/>
        <p:cNvGrpSpPr/>
        <p:nvPr/>
      </p:nvGrpSpPr>
      <p:grpSpPr>
        <a:xfrm>
          <a:off x="0" y="0"/>
          <a:ext cx="0" cy="0"/>
          <a:chOff x="0" y="0"/>
          <a:chExt cx="0" cy="0"/>
        </a:xfrm>
      </p:grpSpPr>
      <p:sp>
        <p:nvSpPr>
          <p:cNvPr id="597" name="Google Shape;597;p33"/>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8" name="Google Shape;598;p33"/>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9" name="Google Shape;599;p33"/>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33"/>
          <p:cNvGrpSpPr/>
          <p:nvPr/>
        </p:nvGrpSpPr>
        <p:grpSpPr>
          <a:xfrm>
            <a:off x="8217007" y="3576772"/>
            <a:ext cx="188886" cy="1181531"/>
            <a:chOff x="2877432" y="975334"/>
            <a:chExt cx="188886" cy="1181531"/>
          </a:xfrm>
        </p:grpSpPr>
        <p:sp>
          <p:nvSpPr>
            <p:cNvPr id="605" name="Google Shape;605;p3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33"/>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33"/>
          <p:cNvGrpSpPr/>
          <p:nvPr/>
        </p:nvGrpSpPr>
        <p:grpSpPr>
          <a:xfrm>
            <a:off x="7519346" y="3243318"/>
            <a:ext cx="98059" cy="1147596"/>
            <a:chOff x="3347921" y="16006"/>
            <a:chExt cx="98059" cy="1147596"/>
          </a:xfrm>
        </p:grpSpPr>
        <p:sp>
          <p:nvSpPr>
            <p:cNvPr id="610" name="Google Shape;610;p3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3"/>
          <p:cNvGrpSpPr/>
          <p:nvPr/>
        </p:nvGrpSpPr>
        <p:grpSpPr>
          <a:xfrm>
            <a:off x="805821" y="2953663"/>
            <a:ext cx="121172" cy="760495"/>
            <a:chOff x="5245196" y="3136513"/>
            <a:chExt cx="121172" cy="760495"/>
          </a:xfrm>
        </p:grpSpPr>
        <p:sp>
          <p:nvSpPr>
            <p:cNvPr id="613" name="Google Shape;613;p3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3"/>
          <p:cNvGrpSpPr/>
          <p:nvPr/>
        </p:nvGrpSpPr>
        <p:grpSpPr>
          <a:xfrm>
            <a:off x="250617" y="2402301"/>
            <a:ext cx="188650" cy="2468354"/>
            <a:chOff x="250617" y="2402301"/>
            <a:chExt cx="188650" cy="2468354"/>
          </a:xfrm>
        </p:grpSpPr>
        <p:sp>
          <p:nvSpPr>
            <p:cNvPr id="616" name="Google Shape;616;p3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33"/>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3"/>
          <p:cNvGrpSpPr/>
          <p:nvPr/>
        </p:nvGrpSpPr>
        <p:grpSpPr>
          <a:xfrm>
            <a:off x="2038689" y="173907"/>
            <a:ext cx="57599" cy="831799"/>
            <a:chOff x="2038689" y="173907"/>
            <a:chExt cx="57599" cy="831799"/>
          </a:xfrm>
        </p:grpSpPr>
        <p:sp>
          <p:nvSpPr>
            <p:cNvPr id="623" name="Google Shape;623;p3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3"/>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3"/>
          <p:cNvGrpSpPr/>
          <p:nvPr/>
        </p:nvGrpSpPr>
        <p:grpSpPr>
          <a:xfrm>
            <a:off x="4920170" y="-496491"/>
            <a:ext cx="188886" cy="1181531"/>
            <a:chOff x="2877432" y="975334"/>
            <a:chExt cx="188886" cy="1181531"/>
          </a:xfrm>
        </p:grpSpPr>
        <p:sp>
          <p:nvSpPr>
            <p:cNvPr id="627" name="Google Shape;627;p3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33"/>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33"/>
          <p:cNvGrpSpPr/>
          <p:nvPr/>
        </p:nvGrpSpPr>
        <p:grpSpPr>
          <a:xfrm>
            <a:off x="3030471" y="-223849"/>
            <a:ext cx="121172" cy="760495"/>
            <a:chOff x="5245196" y="3136513"/>
            <a:chExt cx="121172" cy="760495"/>
          </a:xfrm>
        </p:grpSpPr>
        <p:sp>
          <p:nvSpPr>
            <p:cNvPr id="632" name="Google Shape;632;p3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33"/>
          <p:cNvGrpSpPr/>
          <p:nvPr/>
        </p:nvGrpSpPr>
        <p:grpSpPr>
          <a:xfrm>
            <a:off x="2306292" y="2569221"/>
            <a:ext cx="199237" cy="2828935"/>
            <a:chOff x="1608717" y="1280046"/>
            <a:chExt cx="199237" cy="2828935"/>
          </a:xfrm>
        </p:grpSpPr>
        <p:sp>
          <p:nvSpPr>
            <p:cNvPr id="635" name="Google Shape;635;p3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8" name="Shape 638"/>
        <p:cNvGrpSpPr/>
        <p:nvPr/>
      </p:nvGrpSpPr>
      <p:grpSpPr>
        <a:xfrm>
          <a:off x="0" y="0"/>
          <a:ext cx="0" cy="0"/>
          <a:chOff x="0" y="0"/>
          <a:chExt cx="0" cy="0"/>
        </a:xfrm>
      </p:grpSpPr>
      <p:sp>
        <p:nvSpPr>
          <p:cNvPr id="639" name="Google Shape;639;p34"/>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0" name="Google Shape;640;p34"/>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641" name="Google Shape;641;p34"/>
          <p:cNvGrpSpPr/>
          <p:nvPr/>
        </p:nvGrpSpPr>
        <p:grpSpPr>
          <a:xfrm>
            <a:off x="722446" y="3412541"/>
            <a:ext cx="7699120" cy="1883463"/>
            <a:chOff x="4558950" y="838825"/>
            <a:chExt cx="2813800" cy="688350"/>
          </a:xfrm>
        </p:grpSpPr>
        <p:sp>
          <p:nvSpPr>
            <p:cNvPr id="642" name="Google Shape;642;p3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77" name="Shape 677"/>
        <p:cNvGrpSpPr/>
        <p:nvPr/>
      </p:nvGrpSpPr>
      <p:grpSpPr>
        <a:xfrm>
          <a:off x="0" y="0"/>
          <a:ext cx="0" cy="0"/>
          <a:chOff x="0" y="0"/>
          <a:chExt cx="0" cy="0"/>
        </a:xfrm>
      </p:grpSpPr>
      <p:sp>
        <p:nvSpPr>
          <p:cNvPr id="678" name="Google Shape;678;p35"/>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79" name="Google Shape;679;p3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90" name="Google Shape;690;p35"/>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91" name="Google Shape;691;p35"/>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35"/>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93" name="Google Shape;693;p35"/>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694" name="Google Shape;694;p35"/>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3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96" name="Google Shape;696;p35"/>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97" name="Google Shape;697;p35"/>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35"/>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699" name="Shape 699"/>
        <p:cNvGrpSpPr/>
        <p:nvPr/>
      </p:nvGrpSpPr>
      <p:grpSpPr>
        <a:xfrm>
          <a:off x="0" y="0"/>
          <a:ext cx="0" cy="0"/>
          <a:chOff x="0" y="0"/>
          <a:chExt cx="0" cy="0"/>
        </a:xfrm>
      </p:grpSpPr>
      <p:sp>
        <p:nvSpPr>
          <p:cNvPr id="700" name="Google Shape;700;p36"/>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01" name="Google Shape;701;p36"/>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02" name="Google Shape;702;p36"/>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03" name="Google Shape;703;p36"/>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04" name="Google Shape;704;p3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36"/>
          <p:cNvGrpSpPr/>
          <p:nvPr/>
        </p:nvGrpSpPr>
        <p:grpSpPr>
          <a:xfrm>
            <a:off x="6626134" y="-164562"/>
            <a:ext cx="121172" cy="760495"/>
            <a:chOff x="5245196" y="3136513"/>
            <a:chExt cx="121172" cy="760495"/>
          </a:xfrm>
        </p:grpSpPr>
        <p:sp>
          <p:nvSpPr>
            <p:cNvPr id="709" name="Google Shape;709;p3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3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714" name="Shape 714"/>
        <p:cNvGrpSpPr/>
        <p:nvPr/>
      </p:nvGrpSpPr>
      <p:grpSpPr>
        <a:xfrm>
          <a:off x="0" y="0"/>
          <a:ext cx="0" cy="0"/>
          <a:chOff x="0" y="0"/>
          <a:chExt cx="0" cy="0"/>
        </a:xfrm>
      </p:grpSpPr>
      <p:sp>
        <p:nvSpPr>
          <p:cNvPr id="715" name="Google Shape;715;p3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37"/>
          <p:cNvGrpSpPr/>
          <p:nvPr/>
        </p:nvGrpSpPr>
        <p:grpSpPr>
          <a:xfrm>
            <a:off x="6626134" y="-164562"/>
            <a:ext cx="121172" cy="760495"/>
            <a:chOff x="5245196" y="3136513"/>
            <a:chExt cx="121172" cy="760495"/>
          </a:xfrm>
        </p:grpSpPr>
        <p:sp>
          <p:nvSpPr>
            <p:cNvPr id="720" name="Google Shape;720;p3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3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25" name="Google Shape;725;p37"/>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26" name="Google Shape;726;p37"/>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27" name="Google Shape;727;p37"/>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28" name="Google Shape;728;p37"/>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29" name="Google Shape;729;p37"/>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30" name="Google Shape;730;p37"/>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731" name="Shape 731"/>
        <p:cNvGrpSpPr/>
        <p:nvPr/>
      </p:nvGrpSpPr>
      <p:grpSpPr>
        <a:xfrm>
          <a:off x="0" y="0"/>
          <a:ext cx="0" cy="0"/>
          <a:chOff x="0" y="0"/>
          <a:chExt cx="0" cy="0"/>
        </a:xfrm>
      </p:grpSpPr>
      <p:sp>
        <p:nvSpPr>
          <p:cNvPr id="732" name="Google Shape;732;p38"/>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33" name="Google Shape;733;p38"/>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34" name="Google Shape;734;p38"/>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35" name="Google Shape;735;p38"/>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36" name="Google Shape;736;p38"/>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37" name="Google Shape;737;p38"/>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38" name="Google Shape;738;p3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39" name="Google Shape;739;p38"/>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40" name="Google Shape;740;p38"/>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41" name="Google Shape;741;p38"/>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42" name="Google Shape;742;p38"/>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43" name="Google Shape;743;p38"/>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44" name="Google Shape;744;p38"/>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45" name="Google Shape;745;p3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54" name="Shape 754"/>
        <p:cNvGrpSpPr/>
        <p:nvPr/>
      </p:nvGrpSpPr>
      <p:grpSpPr>
        <a:xfrm>
          <a:off x="0" y="0"/>
          <a:ext cx="0" cy="0"/>
          <a:chOff x="0" y="0"/>
          <a:chExt cx="0" cy="0"/>
        </a:xfrm>
      </p:grpSpPr>
      <p:sp>
        <p:nvSpPr>
          <p:cNvPr id="755" name="Google Shape;755;p39"/>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56" name="Google Shape;756;p39"/>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57" name="Google Shape;757;p39"/>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58" name="Google Shape;758;p39"/>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59" name="Google Shape;759;p39"/>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60" name="Google Shape;760;p39"/>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61" name="Google Shape;761;p39"/>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62" name="Google Shape;762;p39"/>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63" name="Google Shape;763;p39"/>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64" name="Google Shape;764;p3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774" name="Shape 774"/>
        <p:cNvGrpSpPr/>
        <p:nvPr/>
      </p:nvGrpSpPr>
      <p:grpSpPr>
        <a:xfrm>
          <a:off x="0" y="0"/>
          <a:ext cx="0" cy="0"/>
          <a:chOff x="0" y="0"/>
          <a:chExt cx="0" cy="0"/>
        </a:xfrm>
      </p:grpSpPr>
      <p:sp>
        <p:nvSpPr>
          <p:cNvPr id="775" name="Google Shape;775;p40"/>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776" name="Google Shape;776;p40"/>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77" name="Google Shape;777;p40"/>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778" name="Google Shape;778;p40"/>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79" name="Google Shape;779;p40"/>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780" name="Google Shape;780;p40"/>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81" name="Google Shape;781;p40"/>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782" name="Google Shape;782;p40"/>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83" name="Google Shape;783;p40"/>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84" name="Google Shape;784;p40"/>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94" name="Shape 794"/>
        <p:cNvGrpSpPr/>
        <p:nvPr/>
      </p:nvGrpSpPr>
      <p:grpSpPr>
        <a:xfrm>
          <a:off x="0" y="0"/>
          <a:ext cx="0" cy="0"/>
          <a:chOff x="0" y="0"/>
          <a:chExt cx="0" cy="0"/>
        </a:xfrm>
      </p:grpSpPr>
      <p:sp>
        <p:nvSpPr>
          <p:cNvPr id="795" name="Google Shape;795;p41"/>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96" name="Google Shape;796;p41"/>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7" name="Google Shape;797;p41"/>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798" name="Google Shape;798;p41"/>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41"/>
          <p:cNvGrpSpPr/>
          <p:nvPr/>
        </p:nvGrpSpPr>
        <p:grpSpPr>
          <a:xfrm>
            <a:off x="6669747" y="-389684"/>
            <a:ext cx="143766" cy="2106420"/>
            <a:chOff x="6780548" y="337714"/>
            <a:chExt cx="133252" cy="1952377"/>
          </a:xfrm>
        </p:grpSpPr>
        <p:sp>
          <p:nvSpPr>
            <p:cNvPr id="807" name="Google Shape;807;p4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41"/>
          <p:cNvGrpSpPr/>
          <p:nvPr/>
        </p:nvGrpSpPr>
        <p:grpSpPr>
          <a:xfrm>
            <a:off x="1510029" y="507749"/>
            <a:ext cx="203534" cy="2663107"/>
            <a:chOff x="250617" y="2402301"/>
            <a:chExt cx="188650" cy="2468354"/>
          </a:xfrm>
        </p:grpSpPr>
        <p:sp>
          <p:nvSpPr>
            <p:cNvPr id="810" name="Google Shape;810;p4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41"/>
          <p:cNvGrpSpPr/>
          <p:nvPr/>
        </p:nvGrpSpPr>
        <p:grpSpPr>
          <a:xfrm>
            <a:off x="385355" y="1380671"/>
            <a:ext cx="199237" cy="2828935"/>
            <a:chOff x="1608717" y="1280046"/>
            <a:chExt cx="199237" cy="2828935"/>
          </a:xfrm>
        </p:grpSpPr>
        <p:sp>
          <p:nvSpPr>
            <p:cNvPr id="815" name="Google Shape;815;p4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41"/>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41"/>
          <p:cNvGrpSpPr/>
          <p:nvPr/>
        </p:nvGrpSpPr>
        <p:grpSpPr>
          <a:xfrm>
            <a:off x="989005" y="-389666"/>
            <a:ext cx="62143" cy="897428"/>
            <a:chOff x="2038689" y="173907"/>
            <a:chExt cx="57599" cy="831799"/>
          </a:xfrm>
        </p:grpSpPr>
        <p:sp>
          <p:nvSpPr>
            <p:cNvPr id="821" name="Google Shape;821;p4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41"/>
          <p:cNvGrpSpPr/>
          <p:nvPr/>
        </p:nvGrpSpPr>
        <p:grpSpPr>
          <a:xfrm>
            <a:off x="8568723" y="2184809"/>
            <a:ext cx="214702" cy="2308597"/>
            <a:chOff x="8008096" y="2108910"/>
            <a:chExt cx="199001" cy="2139769"/>
          </a:xfrm>
        </p:grpSpPr>
        <p:sp>
          <p:nvSpPr>
            <p:cNvPr id="824" name="Google Shape;824;p4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41"/>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41"/>
          <p:cNvGrpSpPr/>
          <p:nvPr/>
        </p:nvGrpSpPr>
        <p:grpSpPr>
          <a:xfrm>
            <a:off x="8221223" y="9"/>
            <a:ext cx="214702" cy="2308597"/>
            <a:chOff x="8008096" y="2108910"/>
            <a:chExt cx="199001" cy="2139769"/>
          </a:xfrm>
        </p:grpSpPr>
        <p:sp>
          <p:nvSpPr>
            <p:cNvPr id="828" name="Google Shape;828;p4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830" name="Shape 830"/>
        <p:cNvGrpSpPr/>
        <p:nvPr/>
      </p:nvGrpSpPr>
      <p:grpSpPr>
        <a:xfrm>
          <a:off x="0" y="0"/>
          <a:ext cx="0" cy="0"/>
          <a:chOff x="0" y="0"/>
          <a:chExt cx="0" cy="0"/>
        </a:xfrm>
      </p:grpSpPr>
      <p:sp>
        <p:nvSpPr>
          <p:cNvPr id="831" name="Google Shape;831;p42"/>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832" name="Google Shape;832;p4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33" name="Google Shape;833;p42"/>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834" name="Google Shape;834;p42"/>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845" name="Shape 845"/>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46" name="Shape 84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47" name="Shape 847"/>
        <p:cNvGrpSpPr/>
        <p:nvPr/>
      </p:nvGrpSpPr>
      <p:grpSpPr>
        <a:xfrm>
          <a:off x="0" y="0"/>
          <a:ext cx="0" cy="0"/>
          <a:chOff x="0" y="0"/>
          <a:chExt cx="0" cy="0"/>
        </a:xfrm>
      </p:grpSpPr>
      <p:sp>
        <p:nvSpPr>
          <p:cNvPr id="848" name="Google Shape;848;p4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849" name="Google Shape;849;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850" name="Shape 850"/>
        <p:cNvGrpSpPr/>
        <p:nvPr/>
      </p:nvGrpSpPr>
      <p:grpSpPr>
        <a:xfrm>
          <a:off x="0" y="0"/>
          <a:ext cx="0" cy="0"/>
          <a:chOff x="0" y="0"/>
          <a:chExt cx="0" cy="0"/>
        </a:xfrm>
      </p:grpSpPr>
      <p:sp>
        <p:nvSpPr>
          <p:cNvPr id="851" name="Google Shape;851;p4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54" name="Google Shape;854;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855" name="Shape 855"/>
        <p:cNvGrpSpPr/>
        <p:nvPr/>
      </p:nvGrpSpPr>
      <p:grpSpPr>
        <a:xfrm>
          <a:off x="0" y="0"/>
          <a:ext cx="0" cy="0"/>
          <a:chOff x="0" y="0"/>
          <a:chExt cx="0" cy="0"/>
        </a:xfrm>
      </p:grpSpPr>
      <p:sp>
        <p:nvSpPr>
          <p:cNvPr id="856" name="Google Shape;856;p4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txBox="1"/>
          <p:nvPr>
            <p:ph type="title"/>
          </p:nvPr>
        </p:nvSpPr>
        <p:spPr>
          <a:xfrm>
            <a:off x="471900" y="738725"/>
            <a:ext cx="8222100" cy="767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9" name="Google Shape;859;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860" name="Google Shape;860;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2">
    <p:spTree>
      <p:nvGrpSpPr>
        <p:cNvPr id="861" name="Shape 861"/>
        <p:cNvGrpSpPr/>
        <p:nvPr/>
      </p:nvGrpSpPr>
      <p:grpSpPr>
        <a:xfrm>
          <a:off x="0" y="0"/>
          <a:ext cx="0" cy="0"/>
          <a:chOff x="0" y="0"/>
          <a:chExt cx="0" cy="0"/>
        </a:xfrm>
      </p:grpSpPr>
      <p:sp>
        <p:nvSpPr>
          <p:cNvPr id="862" name="Google Shape;862;p4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5" name="Google Shape;865;p4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6" name="Google Shape;866;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2">
  <p:cSld name="TITLE_ONLY_2">
    <p:spTree>
      <p:nvGrpSpPr>
        <p:cNvPr id="867" name="Shape 867"/>
        <p:cNvGrpSpPr/>
        <p:nvPr/>
      </p:nvGrpSpPr>
      <p:grpSpPr>
        <a:xfrm>
          <a:off x="0" y="0"/>
          <a:ext cx="0" cy="0"/>
          <a:chOff x="0" y="0"/>
          <a:chExt cx="0" cy="0"/>
        </a:xfrm>
      </p:grpSpPr>
      <p:sp>
        <p:nvSpPr>
          <p:cNvPr id="868" name="Google Shape;868;p4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1" name="Google Shape;871;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872" name="Shape 872"/>
        <p:cNvGrpSpPr/>
        <p:nvPr/>
      </p:nvGrpSpPr>
      <p:grpSpPr>
        <a:xfrm>
          <a:off x="0" y="0"/>
          <a:ext cx="0" cy="0"/>
          <a:chOff x="0" y="0"/>
          <a:chExt cx="0" cy="0"/>
        </a:xfrm>
      </p:grpSpPr>
      <p:sp>
        <p:nvSpPr>
          <p:cNvPr id="873" name="Google Shape;873;p5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txBox="1"/>
          <p:nvPr>
            <p:ph type="title"/>
          </p:nvPr>
        </p:nvSpPr>
        <p:spPr>
          <a:xfrm>
            <a:off x="471900" y="738725"/>
            <a:ext cx="8222100" cy="767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6" name="Google Shape;876;p5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77" name="Google Shape;877;p5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878" name="Google Shape;878;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spTree>
      <p:nvGrpSpPr>
        <p:cNvPr id="879" name="Shape 879"/>
        <p:cNvGrpSpPr/>
        <p:nvPr/>
      </p:nvGrpSpPr>
      <p:grpSpPr>
        <a:xfrm>
          <a:off x="0" y="0"/>
          <a:ext cx="0" cy="0"/>
          <a:chOff x="0" y="0"/>
          <a:chExt cx="0" cy="0"/>
        </a:xfrm>
      </p:grpSpPr>
      <p:sp>
        <p:nvSpPr>
          <p:cNvPr id="880" name="Google Shape;880;p5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txBox="1"/>
          <p:nvPr>
            <p:ph type="title"/>
          </p:nvPr>
        </p:nvSpPr>
        <p:spPr>
          <a:xfrm>
            <a:off x="226078" y="357800"/>
            <a:ext cx="2808000" cy="953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3" name="Google Shape;883;p5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884" name="Google Shape;884;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theme" Target="../theme/theme1.xml"/><Relationship Id="rId7" Type="http://schemas.openxmlformats.org/officeDocument/2006/relationships/slideLayout" Target="../slideLayouts/slideLayout28.xml"/><Relationship Id="rId8" Type="http://schemas.openxmlformats.org/officeDocument/2006/relationships/slideLayout" Target="../slideLayouts/slideLayout29.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426" name="Shape 426"/>
        <p:cNvGrpSpPr/>
        <p:nvPr/>
      </p:nvGrpSpPr>
      <p:grpSpPr>
        <a:xfrm>
          <a:off x="0" y="0"/>
          <a:ext cx="0" cy="0"/>
          <a:chOff x="0" y="0"/>
          <a:chExt cx="0" cy="0"/>
        </a:xfrm>
      </p:grpSpPr>
      <p:sp>
        <p:nvSpPr>
          <p:cNvPr id="427" name="Google Shape;42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428" name="Google Shape;428;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neptune.ai/blog/random-forest-regression-when-does-it-fail-and-why" TargetMode="External"/><Relationship Id="rId4" Type="http://schemas.openxmlformats.org/officeDocument/2006/relationships/hyperlink" Target="https://www.kaggle.com/code/bernabas/eda-random-forest-xgboost-tmdb-box-office" TargetMode="External"/><Relationship Id="rId5" Type="http://schemas.openxmlformats.org/officeDocument/2006/relationships/hyperlink" Target="https://www.analyticsvidhya.com/blog/2021/06/understanding-random-forest/#:~:text=Random%20forest%20is%20a%20Supervised,average%20in%20case%20of%20regression" TargetMode="External"/><Relationship Id="rId6" Type="http://schemas.openxmlformats.org/officeDocument/2006/relationships/hyperlink" Target="https://xgboost.readthedocs.io/en/stable/" TargetMode="External"/><Relationship Id="rId7" Type="http://schemas.openxmlformats.org/officeDocument/2006/relationships/hyperlink" Target="https://www.themoviedb.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2"/>
          <p:cNvSpPr txBox="1"/>
          <p:nvPr>
            <p:ph idx="1" type="subTitle"/>
          </p:nvPr>
        </p:nvSpPr>
        <p:spPr>
          <a:xfrm>
            <a:off x="2911900" y="2624202"/>
            <a:ext cx="3295500" cy="1304400"/>
          </a:xfrm>
          <a:prstGeom prst="rect">
            <a:avLst/>
          </a:prstGeom>
          <a:solidFill>
            <a:schemeClr val="dk2"/>
          </a:solidFill>
        </p:spPr>
        <p:txBody>
          <a:bodyPr anchorCtr="0" anchor="t" bIns="91425" lIns="91425" spcFirstLastPara="1" rIns="91425" wrap="square" tIns="91425">
            <a:noAutofit/>
          </a:bodyPr>
          <a:lstStyle/>
          <a:p>
            <a:pPr indent="0" lvl="0" marL="0" rtl="0" algn="l">
              <a:spcBef>
                <a:spcPts val="0"/>
              </a:spcBef>
              <a:spcAft>
                <a:spcPts val="0"/>
              </a:spcAft>
              <a:buNone/>
            </a:pPr>
            <a:r>
              <a:rPr lang="en"/>
              <a:t>    U2122520H Eldrian Koh</a:t>
            </a:r>
            <a:endParaRPr/>
          </a:p>
          <a:p>
            <a:pPr indent="0" lvl="0" marL="0" rtl="0" algn="ctr">
              <a:spcBef>
                <a:spcPts val="0"/>
              </a:spcBef>
              <a:spcAft>
                <a:spcPts val="0"/>
              </a:spcAft>
              <a:buNone/>
            </a:pPr>
            <a:r>
              <a:rPr lang="en"/>
              <a:t>U2121033B Ian Lai</a:t>
            </a:r>
            <a:endParaRPr/>
          </a:p>
          <a:p>
            <a:pPr indent="0" lvl="0" marL="0" rtl="0" algn="ctr">
              <a:spcBef>
                <a:spcPts val="0"/>
              </a:spcBef>
              <a:spcAft>
                <a:spcPts val="0"/>
              </a:spcAft>
              <a:buNone/>
            </a:pPr>
            <a:r>
              <a:rPr lang="en"/>
              <a:t>U2120934G Kavita Sriram</a:t>
            </a:r>
            <a:endParaRPr/>
          </a:p>
        </p:txBody>
      </p:sp>
      <p:sp>
        <p:nvSpPr>
          <p:cNvPr id="890" name="Google Shape;890;p52"/>
          <p:cNvSpPr txBox="1"/>
          <p:nvPr>
            <p:ph type="ctrTitle"/>
          </p:nvPr>
        </p:nvSpPr>
        <p:spPr>
          <a:xfrm>
            <a:off x="1136250" y="571600"/>
            <a:ext cx="6871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SC1015 Mini-Project : Optimizing Movie Revenue</a:t>
            </a:r>
            <a:endParaRPr sz="5000"/>
          </a:p>
        </p:txBody>
      </p:sp>
      <p:sp>
        <p:nvSpPr>
          <p:cNvPr id="891" name="Google Shape;891;p52"/>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52"/>
          <p:cNvGrpSpPr/>
          <p:nvPr/>
        </p:nvGrpSpPr>
        <p:grpSpPr>
          <a:xfrm>
            <a:off x="6232314" y="3696331"/>
            <a:ext cx="121434" cy="1073147"/>
            <a:chOff x="6232314" y="3696331"/>
            <a:chExt cx="121434" cy="1073147"/>
          </a:xfrm>
        </p:grpSpPr>
        <p:sp>
          <p:nvSpPr>
            <p:cNvPr id="898" name="Google Shape;898;p5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2"/>
          <p:cNvGrpSpPr/>
          <p:nvPr/>
        </p:nvGrpSpPr>
        <p:grpSpPr>
          <a:xfrm>
            <a:off x="6780548" y="337714"/>
            <a:ext cx="133252" cy="1952377"/>
            <a:chOff x="6780548" y="337714"/>
            <a:chExt cx="133252" cy="1952377"/>
          </a:xfrm>
        </p:grpSpPr>
        <p:sp>
          <p:nvSpPr>
            <p:cNvPr id="901" name="Google Shape;901;p5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2"/>
          <p:cNvGrpSpPr/>
          <p:nvPr/>
        </p:nvGrpSpPr>
        <p:grpSpPr>
          <a:xfrm>
            <a:off x="1608717" y="1280046"/>
            <a:ext cx="199237" cy="2828935"/>
            <a:chOff x="1608717" y="1280046"/>
            <a:chExt cx="199237" cy="2828935"/>
          </a:xfrm>
        </p:grpSpPr>
        <p:sp>
          <p:nvSpPr>
            <p:cNvPr id="904" name="Google Shape;904;p52"/>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52"/>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2"/>
          <p:cNvGrpSpPr/>
          <p:nvPr/>
        </p:nvGrpSpPr>
        <p:grpSpPr>
          <a:xfrm>
            <a:off x="8008096" y="2108910"/>
            <a:ext cx="199001" cy="2139769"/>
            <a:chOff x="8008096" y="2108910"/>
            <a:chExt cx="199001" cy="2139769"/>
          </a:xfrm>
        </p:grpSpPr>
        <p:sp>
          <p:nvSpPr>
            <p:cNvPr id="910" name="Google Shape;910;p5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2"/>
          <p:cNvGrpSpPr/>
          <p:nvPr/>
        </p:nvGrpSpPr>
        <p:grpSpPr>
          <a:xfrm>
            <a:off x="4472500" y="3928605"/>
            <a:ext cx="199001" cy="867198"/>
            <a:chOff x="4475150" y="4052605"/>
            <a:chExt cx="199001" cy="867198"/>
          </a:xfrm>
        </p:grpSpPr>
        <p:sp>
          <p:nvSpPr>
            <p:cNvPr id="913" name="Google Shape;913;p52"/>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graphicFrame>
        <p:nvGraphicFramePr>
          <p:cNvPr id="1035" name="Google Shape;1035;p61"/>
          <p:cNvGraphicFramePr/>
          <p:nvPr/>
        </p:nvGraphicFramePr>
        <p:xfrm>
          <a:off x="184650" y="291425"/>
          <a:ext cx="3000000" cy="3000000"/>
        </p:xfrm>
        <a:graphic>
          <a:graphicData uri="http://schemas.openxmlformats.org/drawingml/2006/table">
            <a:tbl>
              <a:tblPr>
                <a:noFill/>
                <a:tableStyleId>{45F9FF6F-AB27-4346-B00A-835A5A8C95D3}</a:tableStyleId>
              </a:tblPr>
              <a:tblGrid>
                <a:gridCol w="1445750"/>
                <a:gridCol w="1445750"/>
                <a:gridCol w="1445750"/>
              </a:tblGrid>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A</a:t>
                      </a:r>
                      <a:r>
                        <a:rPr lang="en">
                          <a:solidFill>
                            <a:schemeClr val="lt1"/>
                          </a:solidFill>
                          <a:latin typeface="Maven Pro"/>
                          <a:ea typeface="Maven Pro"/>
                          <a:cs typeface="Maven Pro"/>
                          <a:sym typeface="Maven Pro"/>
                        </a:rPr>
                        <a:t>dult</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Budget</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a:t>
                      </a:r>
                      <a:r>
                        <a:rPr lang="en">
                          <a:solidFill>
                            <a:schemeClr val="lt1"/>
                          </a:solidFill>
                          <a:latin typeface="Maven Pro"/>
                          <a:ea typeface="Maven Pro"/>
                          <a:cs typeface="Maven Pro"/>
                          <a:sym typeface="Maven Pro"/>
                        </a:rPr>
                        <a:t>roduction</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Countries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Casts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Revenue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Popularity</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57355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Video</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Backdrop Path</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Poster Path</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Videos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Genre ids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Release date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Tagline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Genres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Release dates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Status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id</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Title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57355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Spoken</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Languages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Original Language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Video</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57355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Runtime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Original Title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Vote Average</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r h="57355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Production Companies</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Overview</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Vote Count</a:t>
                      </a:r>
                      <a:endParaRPr>
                        <a:solidFill>
                          <a:schemeClr val="lt1"/>
                        </a:solidFill>
                        <a:latin typeface="Maven Pro"/>
                        <a:ea typeface="Maven Pro"/>
                        <a:cs typeface="Maven Pro"/>
                        <a:sym typeface="Maven Pro"/>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dk1"/>
                    </a:solidFill>
                  </a:tcPr>
                </a:tc>
              </a:tr>
            </a:tbl>
          </a:graphicData>
        </a:graphic>
      </p:graphicFrame>
      <p:graphicFrame>
        <p:nvGraphicFramePr>
          <p:cNvPr id="1036" name="Google Shape;1036;p61"/>
          <p:cNvGraphicFramePr/>
          <p:nvPr/>
        </p:nvGraphicFramePr>
        <p:xfrm>
          <a:off x="5401550" y="1565975"/>
          <a:ext cx="3000000" cy="3000000"/>
        </p:xfrm>
        <a:graphic>
          <a:graphicData uri="http://schemas.openxmlformats.org/drawingml/2006/table">
            <a:tbl>
              <a:tblPr>
                <a:noFill/>
                <a:tableStyleId>{45F9FF6F-AB27-4346-B00A-835A5A8C95D3}</a:tableStyleId>
              </a:tblPr>
              <a:tblGrid>
                <a:gridCol w="1006975"/>
                <a:gridCol w="1083150"/>
                <a:gridCol w="1305025"/>
              </a:tblGrid>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Release date</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Production</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Countries</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Production Companies</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r>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Budget</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Original Language</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Spoken</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Languages</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r>
              <a:tr h="3049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Revenue</a:t>
                      </a:r>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Casts</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Popularity</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r>
              <a:tr h="3728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Genres</a:t>
                      </a:r>
                      <a:endParaRPr>
                        <a:solidFill>
                          <a:schemeClr val="lt1"/>
                        </a:solidFill>
                        <a:latin typeface="Maven Pro"/>
                        <a:ea typeface="Maven Pro"/>
                        <a:cs typeface="Maven Pro"/>
                        <a:sym typeface="Maven Pr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Runtime</a:t>
                      </a:r>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dk1"/>
                    </a:solidFill>
                  </a:tcPr>
                </a:tc>
              </a:tr>
            </a:tbl>
          </a:graphicData>
        </a:graphic>
      </p:graphicFrame>
      <p:grpSp>
        <p:nvGrpSpPr>
          <p:cNvPr id="1037" name="Google Shape;1037;p61"/>
          <p:cNvGrpSpPr/>
          <p:nvPr/>
        </p:nvGrpSpPr>
        <p:grpSpPr>
          <a:xfrm>
            <a:off x="4656781" y="2382339"/>
            <a:ext cx="609899" cy="378835"/>
            <a:chOff x="4923925" y="1877500"/>
            <a:chExt cx="59525" cy="36975"/>
          </a:xfrm>
        </p:grpSpPr>
        <p:sp>
          <p:nvSpPr>
            <p:cNvPr id="1038" name="Google Shape;1038;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2"/>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sz="3000"/>
          </a:p>
        </p:txBody>
      </p:sp>
      <p:sp>
        <p:nvSpPr>
          <p:cNvPr id="1045" name="Google Shape;1045;p62"/>
          <p:cNvSpPr txBox="1"/>
          <p:nvPr>
            <p:ph idx="2" type="ctrTitle"/>
          </p:nvPr>
        </p:nvSpPr>
        <p:spPr>
          <a:xfrm>
            <a:off x="5633173" y="1373200"/>
            <a:ext cx="26646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DROP ROWS</a:t>
            </a:r>
            <a:endParaRPr/>
          </a:p>
        </p:txBody>
      </p:sp>
      <p:sp>
        <p:nvSpPr>
          <p:cNvPr id="1046" name="Google Shape;1046;p62"/>
          <p:cNvSpPr txBox="1"/>
          <p:nvPr>
            <p:ph idx="4" type="ctrTitle"/>
          </p:nvPr>
        </p:nvSpPr>
        <p:spPr>
          <a:xfrm>
            <a:off x="1009000" y="3014000"/>
            <a:ext cx="23004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REMOVE DUPLICATES</a:t>
            </a:r>
            <a:endParaRPr/>
          </a:p>
        </p:txBody>
      </p:sp>
      <p:sp>
        <p:nvSpPr>
          <p:cNvPr id="1047" name="Google Shape;1047;p62"/>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based on revenue</a:t>
            </a:r>
            <a:endParaRPr/>
          </a:p>
        </p:txBody>
      </p:sp>
      <p:sp>
        <p:nvSpPr>
          <p:cNvPr id="1048" name="Google Shape;1048;p62"/>
          <p:cNvSpPr txBox="1"/>
          <p:nvPr>
            <p:ph type="ctrTitle"/>
          </p:nvPr>
        </p:nvSpPr>
        <p:spPr>
          <a:xfrm>
            <a:off x="1218550" y="1608398"/>
            <a:ext cx="1881300" cy="40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REMOVE NULL</a:t>
            </a:r>
            <a:endParaRPr/>
          </a:p>
        </p:txBody>
      </p:sp>
      <p:sp>
        <p:nvSpPr>
          <p:cNvPr id="1049" name="Google Shape;1049;p62"/>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budget or revenue is 0</a:t>
            </a:r>
            <a:endParaRPr/>
          </a:p>
          <a:p>
            <a:pPr indent="0" lvl="0" marL="0" rtl="0" algn="ctr">
              <a:spcBef>
                <a:spcPts val="0"/>
              </a:spcBef>
              <a:spcAft>
                <a:spcPts val="0"/>
              </a:spcAft>
              <a:buNone/>
            </a:pPr>
            <a:r>
              <a:t/>
            </a:r>
            <a:endParaRPr/>
          </a:p>
        </p:txBody>
      </p:sp>
      <p:sp>
        <p:nvSpPr>
          <p:cNvPr id="1050" name="Google Shape;1050;p62"/>
          <p:cNvSpPr txBox="1"/>
          <p:nvPr>
            <p:ph idx="6" type="ctrTitle"/>
          </p:nvPr>
        </p:nvSpPr>
        <p:spPr>
          <a:xfrm>
            <a:off x="6054550" y="2778800"/>
            <a:ext cx="2024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REMOVE OUTLIERS</a:t>
            </a:r>
            <a:endParaRPr/>
          </a:p>
        </p:txBody>
      </p:sp>
      <p:sp>
        <p:nvSpPr>
          <p:cNvPr id="1051" name="Google Shape;1051;p62"/>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2"/>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2"/>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p:nvPr/>
        </p:nvSpPr>
        <p:spPr>
          <a:xfrm>
            <a:off x="4909275" y="30823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5" name="Google Shape;1055;p62"/>
          <p:cNvCxnSpPr>
            <a:stCxn id="1051" idx="3"/>
            <a:endCxn id="1053"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1056" name="Google Shape;1056;p62"/>
          <p:cNvCxnSpPr>
            <a:stCxn id="1053" idx="2"/>
            <a:endCxn id="1052"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1057" name="Google Shape;1057;p62"/>
          <p:cNvCxnSpPr>
            <a:stCxn id="1052" idx="3"/>
            <a:endCxn id="1054"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sp>
        <p:nvSpPr>
          <p:cNvPr id="1058" name="Google Shape;1058;p62"/>
          <p:cNvSpPr txBox="1"/>
          <p:nvPr>
            <p:ph idx="7" type="subTitle"/>
          </p:nvPr>
        </p:nvSpPr>
        <p:spPr>
          <a:xfrm>
            <a:off x="1218555" y="3271106"/>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rows are identical</a:t>
            </a:r>
            <a:endParaRPr/>
          </a:p>
        </p:txBody>
      </p:sp>
      <p:sp>
        <p:nvSpPr>
          <p:cNvPr id="1059" name="Google Shape;1059;p62"/>
          <p:cNvSpPr txBox="1"/>
          <p:nvPr>
            <p:ph idx="3" type="subTitle"/>
          </p:nvPr>
        </p:nvSpPr>
        <p:spPr>
          <a:xfrm>
            <a:off x="1218555" y="1865495"/>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data contains a NULL value</a:t>
            </a:r>
            <a:endParaRPr/>
          </a:p>
          <a:p>
            <a:pPr indent="0" lvl="0" marL="0" rtl="0" algn="ctr">
              <a:spcBef>
                <a:spcPts val="0"/>
              </a:spcBef>
              <a:spcAft>
                <a:spcPts val="0"/>
              </a:spcAft>
              <a:buNone/>
            </a:pPr>
            <a:r>
              <a:t/>
            </a:r>
            <a:endParaRPr/>
          </a:p>
        </p:txBody>
      </p:sp>
      <p:grpSp>
        <p:nvGrpSpPr>
          <p:cNvPr id="1060" name="Google Shape;1060;p62"/>
          <p:cNvGrpSpPr/>
          <p:nvPr/>
        </p:nvGrpSpPr>
        <p:grpSpPr>
          <a:xfrm>
            <a:off x="3633553" y="1796448"/>
            <a:ext cx="478437" cy="478964"/>
            <a:chOff x="5779408" y="3699191"/>
            <a:chExt cx="317645" cy="318757"/>
          </a:xfrm>
        </p:grpSpPr>
        <p:sp>
          <p:nvSpPr>
            <p:cNvPr id="1061" name="Google Shape;1061;p62"/>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2"/>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62"/>
          <p:cNvSpPr/>
          <p:nvPr/>
        </p:nvSpPr>
        <p:spPr>
          <a:xfrm>
            <a:off x="3573450" y="3195625"/>
            <a:ext cx="598652" cy="497411"/>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62"/>
          <p:cNvGrpSpPr/>
          <p:nvPr/>
        </p:nvGrpSpPr>
        <p:grpSpPr>
          <a:xfrm>
            <a:off x="5010982" y="1796445"/>
            <a:ext cx="598643" cy="478960"/>
            <a:chOff x="7500054" y="2934735"/>
            <a:chExt cx="350576" cy="280454"/>
          </a:xfrm>
        </p:grpSpPr>
        <p:sp>
          <p:nvSpPr>
            <p:cNvPr id="1065" name="Google Shape;1065;p62"/>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2"/>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2"/>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2"/>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2"/>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2"/>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2"/>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2"/>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62"/>
          <p:cNvGrpSpPr/>
          <p:nvPr/>
        </p:nvGrpSpPr>
        <p:grpSpPr>
          <a:xfrm>
            <a:off x="4992760" y="3183651"/>
            <a:ext cx="556928" cy="521347"/>
            <a:chOff x="6577238" y="2457221"/>
            <a:chExt cx="332019" cy="310788"/>
          </a:xfrm>
        </p:grpSpPr>
        <p:sp>
          <p:nvSpPr>
            <p:cNvPr id="1074" name="Google Shape;1074;p62"/>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2"/>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2"/>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2"/>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2"/>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3"/>
          <p:cNvSpPr txBox="1"/>
          <p:nvPr>
            <p:ph type="ctrTitle"/>
          </p:nvPr>
        </p:nvSpPr>
        <p:spPr>
          <a:xfrm>
            <a:off x="988375" y="1620025"/>
            <a:ext cx="4348800" cy="15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a:t>
            </a:r>
            <a:endParaRPr/>
          </a:p>
          <a:p>
            <a:pPr indent="0" lvl="0" marL="0" rtl="0" algn="ctr">
              <a:spcBef>
                <a:spcPts val="0"/>
              </a:spcBef>
              <a:spcAft>
                <a:spcPts val="0"/>
              </a:spcAft>
              <a:buNone/>
            </a:pPr>
            <a:r>
              <a:rPr lang="en"/>
              <a:t>DATA ANALYSIS</a:t>
            </a:r>
            <a:endParaRPr/>
          </a:p>
        </p:txBody>
      </p:sp>
      <p:sp>
        <p:nvSpPr>
          <p:cNvPr id="1085" name="Google Shape;1085;p63"/>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1087" name="Google Shape;1087;p6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9" name="Google Shape;1089;p63"/>
          <p:cNvCxnSpPr>
            <a:stCxn id="1085"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4"/>
          <p:cNvSpPr txBox="1"/>
          <p:nvPr>
            <p:ph type="title"/>
          </p:nvPr>
        </p:nvSpPr>
        <p:spPr>
          <a:xfrm>
            <a:off x="1862101" y="678113"/>
            <a:ext cx="5419800" cy="71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Variables</a:t>
            </a:r>
            <a:endParaRPr sz="4500"/>
          </a:p>
        </p:txBody>
      </p:sp>
      <p:sp>
        <p:nvSpPr>
          <p:cNvPr id="1095" name="Google Shape;1095;p64"/>
          <p:cNvSpPr txBox="1"/>
          <p:nvPr>
            <p:ph idx="1" type="body"/>
          </p:nvPr>
        </p:nvSpPr>
        <p:spPr>
          <a:xfrm>
            <a:off x="1862099" y="1669988"/>
            <a:ext cx="4053300" cy="2795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Release date</a:t>
            </a:r>
            <a:endParaRPr sz="2300"/>
          </a:p>
          <a:p>
            <a:pPr indent="-374650" lvl="0" marL="457200" rtl="0" algn="l">
              <a:spcBef>
                <a:spcPts val="0"/>
              </a:spcBef>
              <a:spcAft>
                <a:spcPts val="0"/>
              </a:spcAft>
              <a:buSzPts val="2300"/>
              <a:buChar char="●"/>
            </a:pPr>
            <a:r>
              <a:rPr lang="en" sz="2300"/>
              <a:t>Genre</a:t>
            </a:r>
            <a:endParaRPr sz="2300"/>
          </a:p>
          <a:p>
            <a:pPr indent="-374650" lvl="0" marL="457200" rtl="0" algn="l">
              <a:spcBef>
                <a:spcPts val="0"/>
              </a:spcBef>
              <a:spcAft>
                <a:spcPts val="0"/>
              </a:spcAft>
              <a:buSzPts val="2300"/>
              <a:buChar char="●"/>
            </a:pPr>
            <a:r>
              <a:rPr lang="en" sz="2300"/>
              <a:t>Runtime </a:t>
            </a:r>
            <a:endParaRPr sz="2300"/>
          </a:p>
        </p:txBody>
      </p:sp>
      <p:sp>
        <p:nvSpPr>
          <p:cNvPr id="1096" name="Google Shape;1096;p64"/>
          <p:cNvSpPr txBox="1"/>
          <p:nvPr/>
        </p:nvSpPr>
        <p:spPr>
          <a:xfrm>
            <a:off x="4595050" y="1669988"/>
            <a:ext cx="26868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Maven Pro"/>
              <a:buChar char="●"/>
            </a:pPr>
            <a:r>
              <a:rPr lang="en" sz="2200">
                <a:solidFill>
                  <a:schemeClr val="lt1"/>
                </a:solidFill>
                <a:latin typeface="Maven Pro"/>
                <a:ea typeface="Maven Pro"/>
                <a:cs typeface="Maven Pro"/>
                <a:sym typeface="Maven Pro"/>
              </a:rPr>
              <a:t>Popularity</a:t>
            </a:r>
            <a:endParaRPr sz="2200">
              <a:solidFill>
                <a:schemeClr val="lt1"/>
              </a:solidFill>
              <a:latin typeface="Maven Pro"/>
              <a:ea typeface="Maven Pro"/>
              <a:cs typeface="Maven Pro"/>
              <a:sym typeface="Maven Pro"/>
            </a:endParaRPr>
          </a:p>
          <a:p>
            <a:pPr indent="-368300" lvl="0" marL="457200" rtl="0" algn="l">
              <a:spcBef>
                <a:spcPts val="0"/>
              </a:spcBef>
              <a:spcAft>
                <a:spcPts val="0"/>
              </a:spcAft>
              <a:buClr>
                <a:schemeClr val="lt1"/>
              </a:buClr>
              <a:buSzPts val="2200"/>
              <a:buFont typeface="Maven Pro"/>
              <a:buChar char="●"/>
            </a:pPr>
            <a:r>
              <a:rPr lang="en" sz="2200">
                <a:solidFill>
                  <a:schemeClr val="lt1"/>
                </a:solidFill>
                <a:latin typeface="Maven Pro"/>
                <a:ea typeface="Maven Pro"/>
                <a:cs typeface="Maven Pro"/>
                <a:sym typeface="Maven Pro"/>
              </a:rPr>
              <a:t>Cast</a:t>
            </a:r>
            <a:endParaRPr sz="2200">
              <a:solidFill>
                <a:schemeClr val="lt1"/>
              </a:solidFill>
              <a:latin typeface="Maven Pro"/>
              <a:ea typeface="Maven Pro"/>
              <a:cs typeface="Maven Pro"/>
              <a:sym typeface="Maven Pro"/>
            </a:endParaRPr>
          </a:p>
        </p:txBody>
      </p:sp>
      <p:sp>
        <p:nvSpPr>
          <p:cNvPr id="1097" name="Google Shape;1097;p64"/>
          <p:cNvSpPr/>
          <p:nvPr/>
        </p:nvSpPr>
        <p:spPr>
          <a:xfrm>
            <a:off x="1862100" y="1596800"/>
            <a:ext cx="5048700" cy="1596900"/>
          </a:xfrm>
          <a:prstGeom prst="roundRect">
            <a:avLst>
              <a:gd fmla="val 2616" name="adj"/>
            </a:avLst>
          </a:prstGeom>
          <a:noFill/>
          <a:ln cap="flat" cmpd="sng" w="9525">
            <a:solidFill>
              <a:srgbClr val="A6CB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65"/>
          <p:cNvSpPr txBox="1"/>
          <p:nvPr/>
        </p:nvSpPr>
        <p:spPr>
          <a:xfrm>
            <a:off x="5573450" y="584613"/>
            <a:ext cx="264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2"/>
                </a:solidFill>
                <a:latin typeface="Share Tech"/>
                <a:ea typeface="Share Tech"/>
                <a:cs typeface="Share Tech"/>
                <a:sym typeface="Share Tech"/>
              </a:rPr>
              <a:t>Release Date</a:t>
            </a:r>
            <a:endParaRPr sz="3000">
              <a:solidFill>
                <a:schemeClr val="accent2"/>
              </a:solidFill>
              <a:latin typeface="Share Tech"/>
              <a:ea typeface="Share Tech"/>
              <a:cs typeface="Share Tech"/>
              <a:sym typeface="Share Tech"/>
            </a:endParaRPr>
          </a:p>
        </p:txBody>
      </p:sp>
      <p:sp>
        <p:nvSpPr>
          <p:cNvPr id="1103" name="Google Shape;1103;p65"/>
          <p:cNvSpPr txBox="1"/>
          <p:nvPr/>
        </p:nvSpPr>
        <p:spPr>
          <a:xfrm>
            <a:off x="5573450" y="1965275"/>
            <a:ext cx="3362700" cy="1569900"/>
          </a:xfrm>
          <a:prstGeom prst="rect">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May as a release month has lowest revenue.</a:t>
            </a:r>
            <a:endParaRPr sz="18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July </a:t>
            </a:r>
            <a:r>
              <a:rPr lang="en" sz="1800">
                <a:solidFill>
                  <a:schemeClr val="lt1"/>
                </a:solidFill>
                <a:latin typeface="Maven Pro"/>
                <a:ea typeface="Maven Pro"/>
                <a:cs typeface="Maven Pro"/>
                <a:sym typeface="Maven Pro"/>
              </a:rPr>
              <a:t>as a release month has highest revenue.</a:t>
            </a:r>
            <a:endParaRPr sz="1800">
              <a:solidFill>
                <a:schemeClr val="lt1"/>
              </a:solidFill>
              <a:latin typeface="Maven Pro"/>
              <a:ea typeface="Maven Pro"/>
              <a:cs typeface="Maven Pro"/>
              <a:sym typeface="Maven Pro"/>
            </a:endParaRPr>
          </a:p>
        </p:txBody>
      </p:sp>
      <p:pic>
        <p:nvPicPr>
          <p:cNvPr id="1104" name="Google Shape;1104;p65"/>
          <p:cNvPicPr preferRelativeResize="0"/>
          <p:nvPr/>
        </p:nvPicPr>
        <p:blipFill>
          <a:blip r:embed="rId3">
            <a:alphaModFix/>
          </a:blip>
          <a:stretch>
            <a:fillRect/>
          </a:stretch>
        </p:blipFill>
        <p:spPr>
          <a:xfrm>
            <a:off x="-5957250" y="1700066"/>
            <a:ext cx="3450975" cy="2377525"/>
          </a:xfrm>
          <a:prstGeom prst="rect">
            <a:avLst/>
          </a:prstGeom>
          <a:noFill/>
          <a:ln>
            <a:noFill/>
          </a:ln>
        </p:spPr>
      </p:pic>
      <p:pic>
        <p:nvPicPr>
          <p:cNvPr id="1105" name="Google Shape;1105;p65"/>
          <p:cNvPicPr preferRelativeResize="0"/>
          <p:nvPr/>
        </p:nvPicPr>
        <p:blipFill>
          <a:blip r:embed="rId4">
            <a:alphaModFix/>
          </a:blip>
          <a:stretch>
            <a:fillRect/>
          </a:stretch>
        </p:blipFill>
        <p:spPr>
          <a:xfrm>
            <a:off x="-7369825" y="1231113"/>
            <a:ext cx="5005300" cy="3655700"/>
          </a:xfrm>
          <a:prstGeom prst="rect">
            <a:avLst/>
          </a:prstGeom>
          <a:noFill/>
          <a:ln>
            <a:noFill/>
          </a:ln>
          <a:effectLst>
            <a:outerShdw blurRad="57150" rotWithShape="0" algn="bl" dir="5400000" dist="19050">
              <a:srgbClr val="000000">
                <a:alpha val="50000"/>
              </a:srgbClr>
            </a:outerShdw>
          </a:effectLst>
        </p:spPr>
      </p:pic>
      <p:pic>
        <p:nvPicPr>
          <p:cNvPr id="1106" name="Google Shape;1106;p65"/>
          <p:cNvPicPr preferRelativeResize="0"/>
          <p:nvPr/>
        </p:nvPicPr>
        <p:blipFill>
          <a:blip r:embed="rId5">
            <a:alphaModFix/>
          </a:blip>
          <a:stretch>
            <a:fillRect/>
          </a:stretch>
        </p:blipFill>
        <p:spPr>
          <a:xfrm>
            <a:off x="138200" y="743900"/>
            <a:ext cx="5241147" cy="3655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6"/>
          <p:cNvSpPr txBox="1"/>
          <p:nvPr>
            <p:ph idx="4294967295" type="body"/>
          </p:nvPr>
        </p:nvSpPr>
        <p:spPr>
          <a:xfrm rot="10800000">
            <a:off x="-2640925" y="825950"/>
            <a:ext cx="1325400" cy="1507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Share Tech"/>
                <a:ea typeface="Share Tech"/>
                <a:cs typeface="Share Tech"/>
                <a:sym typeface="Share Tech"/>
              </a:rPr>
              <a:t>Summary</a:t>
            </a:r>
            <a:endParaRPr sz="3100">
              <a:solidFill>
                <a:srgbClr val="FFFFFF"/>
              </a:solidFill>
              <a:latin typeface="Share Tech"/>
              <a:ea typeface="Share Tech"/>
              <a:cs typeface="Share Tech"/>
              <a:sym typeface="Share Tech"/>
            </a:endParaRPr>
          </a:p>
          <a:p>
            <a:pPr indent="0" lvl="0" marL="0" rtl="0" algn="l">
              <a:spcBef>
                <a:spcPts val="0"/>
              </a:spcBef>
              <a:spcAft>
                <a:spcPts val="1600"/>
              </a:spcAft>
              <a:buNone/>
            </a:pPr>
            <a:r>
              <a:t/>
            </a:r>
            <a:endParaRPr/>
          </a:p>
        </p:txBody>
      </p:sp>
      <p:sp>
        <p:nvSpPr>
          <p:cNvPr id="1112" name="Google Shape;1112;p66"/>
          <p:cNvSpPr txBox="1"/>
          <p:nvPr/>
        </p:nvSpPr>
        <p:spPr>
          <a:xfrm>
            <a:off x="435063" y="225638"/>
            <a:ext cx="264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2"/>
                </a:solidFill>
                <a:latin typeface="Share Tech"/>
                <a:ea typeface="Share Tech"/>
                <a:cs typeface="Share Tech"/>
                <a:sym typeface="Share Tech"/>
              </a:rPr>
              <a:t>Genre</a:t>
            </a:r>
            <a:endParaRPr sz="3000">
              <a:solidFill>
                <a:schemeClr val="accent2"/>
              </a:solidFill>
              <a:latin typeface="Share Tech"/>
              <a:ea typeface="Share Tech"/>
              <a:cs typeface="Share Tech"/>
              <a:sym typeface="Share Tech"/>
            </a:endParaRPr>
          </a:p>
        </p:txBody>
      </p:sp>
      <p:sp>
        <p:nvSpPr>
          <p:cNvPr id="1113" name="Google Shape;1113;p66"/>
          <p:cNvSpPr txBox="1"/>
          <p:nvPr/>
        </p:nvSpPr>
        <p:spPr>
          <a:xfrm>
            <a:off x="176700" y="4353175"/>
            <a:ext cx="8790600" cy="677100"/>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‘Documentary’, ‘Horror’, and ‘Music’ have lower revenue.</a:t>
            </a:r>
            <a:endParaRPr sz="16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‘Fantasy’ , ‘Action’, ‘Adventure’, and ‘History’ have higher medians or higher revenue.</a:t>
            </a:r>
            <a:endParaRPr>
              <a:solidFill>
                <a:schemeClr val="lt1"/>
              </a:solidFill>
              <a:latin typeface="Maven Pro"/>
              <a:ea typeface="Maven Pro"/>
              <a:cs typeface="Maven Pro"/>
              <a:sym typeface="Maven Pro"/>
            </a:endParaRPr>
          </a:p>
        </p:txBody>
      </p:sp>
      <p:pic>
        <p:nvPicPr>
          <p:cNvPr id="1114" name="Google Shape;1114;p66"/>
          <p:cNvPicPr preferRelativeResize="0"/>
          <p:nvPr/>
        </p:nvPicPr>
        <p:blipFill>
          <a:blip r:embed="rId3">
            <a:alphaModFix/>
          </a:blip>
          <a:stretch>
            <a:fillRect/>
          </a:stretch>
        </p:blipFill>
        <p:spPr>
          <a:xfrm>
            <a:off x="-4897250" y="3121125"/>
            <a:ext cx="4267294" cy="1689725"/>
          </a:xfrm>
          <a:prstGeom prst="rect">
            <a:avLst/>
          </a:prstGeom>
          <a:noFill/>
          <a:ln>
            <a:noFill/>
          </a:ln>
          <a:effectLst>
            <a:outerShdw blurRad="57150" rotWithShape="0" algn="bl" dir="5400000" dist="19050">
              <a:srgbClr val="000000">
                <a:alpha val="50000"/>
              </a:srgbClr>
            </a:outerShdw>
          </a:effectLst>
        </p:spPr>
      </p:pic>
      <p:pic>
        <p:nvPicPr>
          <p:cNvPr id="1115" name="Google Shape;1115;p66"/>
          <p:cNvPicPr preferRelativeResize="0"/>
          <p:nvPr/>
        </p:nvPicPr>
        <p:blipFill>
          <a:blip r:embed="rId4">
            <a:alphaModFix/>
          </a:blip>
          <a:stretch>
            <a:fillRect/>
          </a:stretch>
        </p:blipFill>
        <p:spPr>
          <a:xfrm>
            <a:off x="228250" y="851725"/>
            <a:ext cx="8687499" cy="3440025"/>
          </a:xfrm>
          <a:prstGeom prst="rect">
            <a:avLst/>
          </a:prstGeom>
          <a:noFill/>
          <a:ln>
            <a:noFill/>
          </a:ln>
          <a:effectLst>
            <a:outerShdw blurRad="57150" rotWithShape="0" algn="bl" dir="5400000" dist="19050">
              <a:srgbClr val="000000">
                <a:alpha val="50000"/>
              </a:srgbClr>
            </a:outerShdw>
          </a:effectLst>
        </p:spPr>
      </p:pic>
      <p:sp>
        <p:nvSpPr>
          <p:cNvPr id="1116" name="Google Shape;1116;p66"/>
          <p:cNvSpPr/>
          <p:nvPr/>
        </p:nvSpPr>
        <p:spPr>
          <a:xfrm>
            <a:off x="433325" y="1021125"/>
            <a:ext cx="1325400" cy="2978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1758725" y="1021125"/>
            <a:ext cx="5351400" cy="2978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7110125" y="1021125"/>
            <a:ext cx="1805700" cy="2978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16"/>
                                        </p:tgtEl>
                                      </p:cBhvr>
                                    </p:animEffect>
                                    <p:set>
                                      <p:cBhvr>
                                        <p:cTn dur="1" fill="hold">
                                          <p:stCondLst>
                                            <p:cond delay="1000"/>
                                          </p:stCondLst>
                                        </p:cTn>
                                        <p:tgtEl>
                                          <p:spTgt spid="111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17"/>
                                        </p:tgtEl>
                                      </p:cBhvr>
                                    </p:animEffect>
                                    <p:set>
                                      <p:cBhvr>
                                        <p:cTn dur="1" fill="hold">
                                          <p:stCondLst>
                                            <p:cond delay="1000"/>
                                          </p:stCondLst>
                                        </p:cTn>
                                        <p:tgtEl>
                                          <p:spTgt spid="111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18"/>
                                        </p:tgtEl>
                                      </p:cBhvr>
                                    </p:animEffect>
                                    <p:set>
                                      <p:cBhvr>
                                        <p:cTn dur="1" fill="hold">
                                          <p:stCondLst>
                                            <p:cond delay="1000"/>
                                          </p:stCondLst>
                                        </p:cTn>
                                        <p:tgtEl>
                                          <p:spTgt spid="11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7"/>
          <p:cNvSpPr txBox="1"/>
          <p:nvPr>
            <p:ph idx="4294967295" type="body"/>
          </p:nvPr>
        </p:nvSpPr>
        <p:spPr>
          <a:xfrm rot="10800000">
            <a:off x="-2640925" y="825950"/>
            <a:ext cx="1325400" cy="1507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Share Tech"/>
                <a:ea typeface="Share Tech"/>
                <a:cs typeface="Share Tech"/>
                <a:sym typeface="Share Tech"/>
              </a:rPr>
              <a:t>Summary</a:t>
            </a:r>
            <a:endParaRPr sz="3100">
              <a:solidFill>
                <a:srgbClr val="FFFFFF"/>
              </a:solidFill>
              <a:latin typeface="Share Tech"/>
              <a:ea typeface="Share Tech"/>
              <a:cs typeface="Share Tech"/>
              <a:sym typeface="Share Tech"/>
            </a:endParaRPr>
          </a:p>
          <a:p>
            <a:pPr indent="0" lvl="0" marL="0" rtl="0" algn="l">
              <a:spcBef>
                <a:spcPts val="0"/>
              </a:spcBef>
              <a:spcAft>
                <a:spcPts val="1600"/>
              </a:spcAft>
              <a:buNone/>
            </a:pPr>
            <a:r>
              <a:t/>
            </a:r>
            <a:endParaRPr/>
          </a:p>
        </p:txBody>
      </p:sp>
      <p:sp>
        <p:nvSpPr>
          <p:cNvPr id="1124" name="Google Shape;1124;p67"/>
          <p:cNvSpPr txBox="1"/>
          <p:nvPr/>
        </p:nvSpPr>
        <p:spPr>
          <a:xfrm>
            <a:off x="152388" y="225638"/>
            <a:ext cx="2640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2"/>
                </a:solidFill>
                <a:latin typeface="Share Tech"/>
                <a:ea typeface="Share Tech"/>
                <a:cs typeface="Share Tech"/>
                <a:sym typeface="Share Tech"/>
              </a:rPr>
              <a:t>Cast</a:t>
            </a:r>
            <a:endParaRPr sz="2500">
              <a:solidFill>
                <a:schemeClr val="accent2"/>
              </a:solidFill>
              <a:latin typeface="Share Tech"/>
              <a:ea typeface="Share Tech"/>
              <a:cs typeface="Share Tech"/>
              <a:sym typeface="Share Tech"/>
            </a:endParaRPr>
          </a:p>
        </p:txBody>
      </p:sp>
      <p:sp>
        <p:nvSpPr>
          <p:cNvPr id="1125" name="Google Shape;1125;p67"/>
          <p:cNvSpPr txBox="1"/>
          <p:nvPr/>
        </p:nvSpPr>
        <p:spPr>
          <a:xfrm>
            <a:off x="152400" y="4362650"/>
            <a:ext cx="8839200" cy="675300"/>
          </a:xfrm>
          <a:prstGeom prst="rect">
            <a:avLst/>
          </a:prstGeom>
          <a:noFill/>
          <a:ln cap="flat" cmpd="sng" w="9525">
            <a:solidFill>
              <a:srgbClr val="FFD6E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27025" lvl="0" marL="457200" rtl="0" algn="l">
              <a:spcBef>
                <a:spcPts val="0"/>
              </a:spcBef>
              <a:spcAft>
                <a:spcPts val="0"/>
              </a:spcAft>
              <a:buClr>
                <a:schemeClr val="lt1"/>
              </a:buClr>
              <a:buSzPts val="1550"/>
              <a:buFont typeface="Maven Pro"/>
              <a:buChar char="●"/>
            </a:pPr>
            <a:r>
              <a:rPr lang="en" sz="1550">
                <a:solidFill>
                  <a:schemeClr val="lt1"/>
                </a:solidFill>
                <a:latin typeface="Maven Pro"/>
                <a:ea typeface="Maven Pro"/>
                <a:cs typeface="Maven Pro"/>
                <a:sym typeface="Maven Pro"/>
              </a:rPr>
              <a:t>X axis: 15 actors who have consistently performed well with 20 movies, Y axis: Revenue</a:t>
            </a:r>
            <a:endParaRPr sz="1550">
              <a:solidFill>
                <a:schemeClr val="lt1"/>
              </a:solidFill>
              <a:latin typeface="Maven Pro"/>
              <a:ea typeface="Maven Pro"/>
              <a:cs typeface="Maven Pro"/>
              <a:sym typeface="Maven Pro"/>
            </a:endParaRPr>
          </a:p>
          <a:p>
            <a:pPr indent="-327025" lvl="0" marL="457200" rtl="0" algn="l">
              <a:spcBef>
                <a:spcPts val="0"/>
              </a:spcBef>
              <a:spcAft>
                <a:spcPts val="0"/>
              </a:spcAft>
              <a:buClr>
                <a:schemeClr val="lt1"/>
              </a:buClr>
              <a:buSzPts val="1550"/>
              <a:buFont typeface="Maven Pro"/>
              <a:buChar char="●"/>
            </a:pPr>
            <a:r>
              <a:rPr lang="en" sz="1550">
                <a:solidFill>
                  <a:schemeClr val="lt1"/>
                </a:solidFill>
                <a:latin typeface="Maven Pro"/>
                <a:ea typeface="Maven Pro"/>
                <a:cs typeface="Maven Pro"/>
                <a:sym typeface="Maven Pro"/>
              </a:rPr>
              <a:t>Samuel L. Jackson brings in the greatest revenue.</a:t>
            </a:r>
            <a:endParaRPr sz="1550">
              <a:solidFill>
                <a:schemeClr val="lt1"/>
              </a:solidFill>
              <a:latin typeface="Maven Pro"/>
              <a:ea typeface="Maven Pro"/>
              <a:cs typeface="Maven Pro"/>
              <a:sym typeface="Maven Pro"/>
            </a:endParaRPr>
          </a:p>
        </p:txBody>
      </p:sp>
      <p:pic>
        <p:nvPicPr>
          <p:cNvPr id="1126" name="Google Shape;1126;p67"/>
          <p:cNvPicPr preferRelativeResize="0"/>
          <p:nvPr/>
        </p:nvPicPr>
        <p:blipFill>
          <a:blip r:embed="rId3">
            <a:alphaModFix/>
          </a:blip>
          <a:stretch>
            <a:fillRect/>
          </a:stretch>
        </p:blipFill>
        <p:spPr>
          <a:xfrm>
            <a:off x="-4501600" y="2118800"/>
            <a:ext cx="4267294" cy="1689725"/>
          </a:xfrm>
          <a:prstGeom prst="rect">
            <a:avLst/>
          </a:prstGeom>
          <a:noFill/>
          <a:ln>
            <a:noFill/>
          </a:ln>
          <a:effectLst>
            <a:outerShdw blurRad="57150" rotWithShape="0" algn="bl" dir="5400000" dist="19050">
              <a:srgbClr val="000000">
                <a:alpha val="50000"/>
              </a:srgbClr>
            </a:outerShdw>
          </a:effectLst>
        </p:spPr>
      </p:pic>
      <p:pic>
        <p:nvPicPr>
          <p:cNvPr id="1127" name="Google Shape;1127;p67"/>
          <p:cNvPicPr preferRelativeResize="0"/>
          <p:nvPr/>
        </p:nvPicPr>
        <p:blipFill>
          <a:blip r:embed="rId4">
            <a:alphaModFix/>
          </a:blip>
          <a:stretch>
            <a:fillRect/>
          </a:stretch>
        </p:blipFill>
        <p:spPr>
          <a:xfrm>
            <a:off x="-4501587" y="2118800"/>
            <a:ext cx="4267263" cy="1689725"/>
          </a:xfrm>
          <a:prstGeom prst="rect">
            <a:avLst/>
          </a:prstGeom>
          <a:noFill/>
          <a:ln>
            <a:noFill/>
          </a:ln>
          <a:effectLst>
            <a:outerShdw blurRad="57150" rotWithShape="0" algn="bl" dir="5400000" dist="19050">
              <a:srgbClr val="000000">
                <a:alpha val="50000"/>
              </a:srgbClr>
            </a:outerShdw>
          </a:effectLst>
        </p:spPr>
      </p:pic>
      <p:pic>
        <p:nvPicPr>
          <p:cNvPr id="1128" name="Google Shape;1128;p67"/>
          <p:cNvPicPr preferRelativeResize="0"/>
          <p:nvPr/>
        </p:nvPicPr>
        <p:blipFill>
          <a:blip r:embed="rId5">
            <a:alphaModFix/>
          </a:blip>
          <a:stretch>
            <a:fillRect/>
          </a:stretch>
        </p:blipFill>
        <p:spPr>
          <a:xfrm>
            <a:off x="152400" y="1284713"/>
            <a:ext cx="8839200" cy="3000851"/>
          </a:xfrm>
          <a:prstGeom prst="rect">
            <a:avLst/>
          </a:prstGeom>
          <a:noFill/>
          <a:ln>
            <a:noFill/>
          </a:ln>
          <a:effectLst>
            <a:outerShdw blurRad="57150" rotWithShape="0" algn="bl" dir="5400000" dist="19050">
              <a:srgbClr val="000000">
                <a:alpha val="50000"/>
              </a:srgbClr>
            </a:outerShdw>
          </a:effectLst>
        </p:spPr>
      </p:pic>
      <p:pic>
        <p:nvPicPr>
          <p:cNvPr id="1129" name="Google Shape;1129;p67"/>
          <p:cNvPicPr preferRelativeResize="0"/>
          <p:nvPr/>
        </p:nvPicPr>
        <p:blipFill>
          <a:blip r:embed="rId6">
            <a:alphaModFix/>
          </a:blip>
          <a:stretch>
            <a:fillRect/>
          </a:stretch>
        </p:blipFill>
        <p:spPr>
          <a:xfrm>
            <a:off x="152400" y="708275"/>
            <a:ext cx="4267299" cy="4993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8"/>
          <p:cNvSpPr txBox="1"/>
          <p:nvPr/>
        </p:nvSpPr>
        <p:spPr>
          <a:xfrm>
            <a:off x="4848000" y="517825"/>
            <a:ext cx="352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2"/>
                </a:solidFill>
                <a:latin typeface="Share Tech"/>
                <a:ea typeface="Share Tech"/>
                <a:cs typeface="Share Tech"/>
                <a:sym typeface="Share Tech"/>
              </a:rPr>
              <a:t>Runtime</a:t>
            </a:r>
            <a:endParaRPr sz="3000">
              <a:solidFill>
                <a:schemeClr val="accent2"/>
              </a:solidFill>
              <a:latin typeface="Share Tech"/>
              <a:ea typeface="Share Tech"/>
              <a:cs typeface="Share Tech"/>
              <a:sym typeface="Share Tech"/>
            </a:endParaRPr>
          </a:p>
        </p:txBody>
      </p:sp>
      <p:sp>
        <p:nvSpPr>
          <p:cNvPr id="1135" name="Google Shape;1135;p68"/>
          <p:cNvSpPr txBox="1"/>
          <p:nvPr/>
        </p:nvSpPr>
        <p:spPr>
          <a:xfrm>
            <a:off x="4928550" y="1235075"/>
            <a:ext cx="3362700" cy="1662300"/>
          </a:xfrm>
          <a:prstGeom prst="rect">
            <a:avLst/>
          </a:prstGeom>
          <a:noFill/>
          <a:ln cap="flat" cmpd="sng" w="9525">
            <a:solidFill>
              <a:srgbClr val="A6CBC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Not much linear correlation between runtime and revenue.</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a:p>
            <a:pPr indent="-330200" lvl="0" marL="4572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High revenue for runtime between 50-150 minutes.</a:t>
            </a:r>
            <a:endParaRPr sz="1600">
              <a:solidFill>
                <a:schemeClr val="lt1"/>
              </a:solidFill>
              <a:latin typeface="Maven Pro"/>
              <a:ea typeface="Maven Pro"/>
              <a:cs typeface="Maven Pro"/>
              <a:sym typeface="Maven Pro"/>
            </a:endParaRPr>
          </a:p>
        </p:txBody>
      </p:sp>
      <p:pic>
        <p:nvPicPr>
          <p:cNvPr id="1136" name="Google Shape;1136;p68"/>
          <p:cNvPicPr preferRelativeResize="0"/>
          <p:nvPr/>
        </p:nvPicPr>
        <p:blipFill>
          <a:blip r:embed="rId3">
            <a:alphaModFix/>
          </a:blip>
          <a:stretch>
            <a:fillRect/>
          </a:stretch>
        </p:blipFill>
        <p:spPr>
          <a:xfrm>
            <a:off x="-5901100" y="584624"/>
            <a:ext cx="4304326" cy="4319551"/>
          </a:xfrm>
          <a:prstGeom prst="rect">
            <a:avLst/>
          </a:prstGeom>
          <a:noFill/>
          <a:ln>
            <a:noFill/>
          </a:ln>
          <a:effectLst>
            <a:outerShdw blurRad="57150" rotWithShape="0" algn="bl" dir="5400000" dist="19050">
              <a:srgbClr val="000000">
                <a:alpha val="50000"/>
              </a:srgbClr>
            </a:outerShdw>
          </a:effectLst>
        </p:spPr>
      </p:pic>
      <p:cxnSp>
        <p:nvCxnSpPr>
          <p:cNvPr id="1137" name="Google Shape;1137;p68"/>
          <p:cNvCxnSpPr/>
          <p:nvPr/>
        </p:nvCxnSpPr>
        <p:spPr>
          <a:xfrm rot="10800000">
            <a:off x="-1213000" y="3163000"/>
            <a:ext cx="399300" cy="552600"/>
          </a:xfrm>
          <a:prstGeom prst="straightConnector1">
            <a:avLst/>
          </a:prstGeom>
          <a:noFill/>
          <a:ln cap="flat" cmpd="sng" w="9525">
            <a:solidFill>
              <a:schemeClr val="dk2"/>
            </a:solidFill>
            <a:prstDash val="solid"/>
            <a:round/>
            <a:headEnd len="med" w="med" type="none"/>
            <a:tailEnd len="med" w="med" type="triangle"/>
          </a:ln>
        </p:spPr>
      </p:cxnSp>
      <p:pic>
        <p:nvPicPr>
          <p:cNvPr id="1138" name="Google Shape;1138;p68"/>
          <p:cNvPicPr preferRelativeResize="0"/>
          <p:nvPr/>
        </p:nvPicPr>
        <p:blipFill>
          <a:blip r:embed="rId4">
            <a:alphaModFix/>
          </a:blip>
          <a:stretch>
            <a:fillRect/>
          </a:stretch>
        </p:blipFill>
        <p:spPr>
          <a:xfrm>
            <a:off x="180425" y="584625"/>
            <a:ext cx="4268871" cy="4319551"/>
          </a:xfrm>
          <a:prstGeom prst="rect">
            <a:avLst/>
          </a:prstGeom>
          <a:noFill/>
          <a:ln>
            <a:noFill/>
          </a:ln>
          <a:effectLst>
            <a:outerShdw blurRad="57150" rotWithShape="0" algn="bl" dir="5400000" dist="19050">
              <a:srgbClr val="000000">
                <a:alpha val="50000"/>
              </a:srgbClr>
            </a:outerShdw>
          </a:effectLst>
        </p:spPr>
      </p:pic>
      <p:sp>
        <p:nvSpPr>
          <p:cNvPr id="1139" name="Google Shape;1139;p68"/>
          <p:cNvSpPr/>
          <p:nvPr/>
        </p:nvSpPr>
        <p:spPr>
          <a:xfrm>
            <a:off x="967276" y="4435775"/>
            <a:ext cx="1266565" cy="266658"/>
          </a:xfrm>
          <a:custGeom>
            <a:rect b="b" l="l" r="r" t="t"/>
            <a:pathLst>
              <a:path extrusionOk="0" h="13838" w="58958">
                <a:moveTo>
                  <a:pt x="0" y="0"/>
                </a:moveTo>
                <a:cubicBezTo>
                  <a:pt x="1067" y="2136"/>
                  <a:pt x="1697" y="4818"/>
                  <a:pt x="3684" y="6142"/>
                </a:cubicBezTo>
                <a:cubicBezTo>
                  <a:pt x="7957" y="8989"/>
                  <a:pt x="14057" y="6125"/>
                  <a:pt x="19038" y="7370"/>
                </a:cubicBezTo>
                <a:cubicBezTo>
                  <a:pt x="22295" y="8184"/>
                  <a:pt x="24020" y="12008"/>
                  <a:pt x="27022" y="13512"/>
                </a:cubicBezTo>
                <a:cubicBezTo>
                  <a:pt x="29624" y="14815"/>
                  <a:pt x="30868" y="7984"/>
                  <a:pt x="33778" y="7984"/>
                </a:cubicBezTo>
                <a:cubicBezTo>
                  <a:pt x="41363" y="7984"/>
                  <a:pt x="51137" y="12120"/>
                  <a:pt x="56501" y="6756"/>
                </a:cubicBezTo>
                <a:cubicBezTo>
                  <a:pt x="57927" y="5330"/>
                  <a:pt x="57532" y="2655"/>
                  <a:pt x="58958" y="1229"/>
                </a:cubicBezTo>
              </a:path>
            </a:pathLst>
          </a:custGeom>
          <a:noFill/>
          <a:ln cap="flat" cmpd="sng" w="19050">
            <a:solidFill>
              <a:schemeClr val="accent4"/>
            </a:solidFill>
            <a:prstDash val="solid"/>
            <a:round/>
            <a:headEnd len="med" w="med" type="none"/>
            <a:tailEnd len="med" w="med" type="none"/>
          </a:ln>
          <a:effectLst>
            <a:outerShdw blurRad="57150" rotWithShape="0" algn="bl" dir="5400000" dist="19050">
              <a:srgbClr val="000000">
                <a:alpha val="50000"/>
              </a:srgbClr>
            </a:outerShdw>
          </a:effectLst>
        </p:spPr>
      </p:sp>
      <p:pic>
        <p:nvPicPr>
          <p:cNvPr id="1140" name="Google Shape;1140;p68"/>
          <p:cNvPicPr preferRelativeResize="0"/>
          <p:nvPr/>
        </p:nvPicPr>
        <p:blipFill rotWithShape="1">
          <a:blip r:embed="rId5">
            <a:alphaModFix/>
          </a:blip>
          <a:srcRect b="0" l="1613" r="0" t="0"/>
          <a:stretch/>
        </p:blipFill>
        <p:spPr>
          <a:xfrm>
            <a:off x="-3531375" y="2085011"/>
            <a:ext cx="3232551" cy="1170015"/>
          </a:xfrm>
          <a:prstGeom prst="rect">
            <a:avLst/>
          </a:prstGeom>
          <a:noFill/>
          <a:ln>
            <a:noFill/>
          </a:ln>
          <a:effectLst>
            <a:outerShdw blurRad="57150" rotWithShape="0" algn="bl" dir="5400000" dist="19050">
              <a:srgbClr val="000000">
                <a:alpha val="50000"/>
              </a:srgbClr>
            </a:outerShdw>
          </a:effectLst>
        </p:spPr>
      </p:pic>
      <p:sp>
        <p:nvSpPr>
          <p:cNvPr id="1141" name="Google Shape;1141;p68"/>
          <p:cNvSpPr/>
          <p:nvPr/>
        </p:nvSpPr>
        <p:spPr>
          <a:xfrm rot="-2834266">
            <a:off x="1703954" y="4701035"/>
            <a:ext cx="239043" cy="449774"/>
          </a:xfrm>
          <a:prstGeom prst="upArrow">
            <a:avLst>
              <a:gd fmla="val 50000" name="adj1"/>
              <a:gd fmla="val 49072" name="adj2"/>
            </a:avLst>
          </a:prstGeom>
          <a:solidFill>
            <a:schemeClr val="accent4"/>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2" name="Google Shape;1142;p68"/>
          <p:cNvPicPr preferRelativeResize="0"/>
          <p:nvPr/>
        </p:nvPicPr>
        <p:blipFill>
          <a:blip r:embed="rId6">
            <a:alphaModFix/>
          </a:blip>
          <a:stretch>
            <a:fillRect/>
          </a:stretch>
        </p:blipFill>
        <p:spPr>
          <a:xfrm>
            <a:off x="4928549" y="3052650"/>
            <a:ext cx="3684900" cy="1851522"/>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3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300"/>
                                        <p:tgtEl>
                                          <p:spTgt spid="1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69"/>
          <p:cNvSpPr txBox="1"/>
          <p:nvPr/>
        </p:nvSpPr>
        <p:spPr>
          <a:xfrm>
            <a:off x="4702450" y="1231348"/>
            <a:ext cx="264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2"/>
                </a:solidFill>
                <a:latin typeface="Share Tech"/>
                <a:ea typeface="Share Tech"/>
                <a:cs typeface="Share Tech"/>
                <a:sym typeface="Share Tech"/>
              </a:rPr>
              <a:t>Popularity</a:t>
            </a:r>
            <a:endParaRPr sz="3000">
              <a:solidFill>
                <a:schemeClr val="accent2"/>
              </a:solidFill>
              <a:latin typeface="Share Tech"/>
              <a:ea typeface="Share Tech"/>
              <a:cs typeface="Share Tech"/>
              <a:sym typeface="Share Tech"/>
            </a:endParaRPr>
          </a:p>
        </p:txBody>
      </p:sp>
      <p:sp>
        <p:nvSpPr>
          <p:cNvPr id="1148" name="Google Shape;1148;p69"/>
          <p:cNvSpPr txBox="1"/>
          <p:nvPr/>
        </p:nvSpPr>
        <p:spPr>
          <a:xfrm>
            <a:off x="4702450" y="2085000"/>
            <a:ext cx="3657600" cy="738900"/>
          </a:xfrm>
          <a:prstGeom prst="rect">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lang="en" sz="1800">
                <a:solidFill>
                  <a:schemeClr val="lt1"/>
                </a:solidFill>
                <a:latin typeface="Maven Pro"/>
                <a:ea typeface="Maven Pro"/>
                <a:cs typeface="Maven Pro"/>
                <a:sym typeface="Maven Pro"/>
              </a:rPr>
              <a:t>Moderately Strong Linear Correlation of around 0.65</a:t>
            </a:r>
            <a:endParaRPr sz="1600">
              <a:solidFill>
                <a:schemeClr val="lt1"/>
              </a:solidFill>
              <a:latin typeface="Maven Pro"/>
              <a:ea typeface="Maven Pro"/>
              <a:cs typeface="Maven Pro"/>
              <a:sym typeface="Maven Pro"/>
            </a:endParaRPr>
          </a:p>
        </p:txBody>
      </p:sp>
      <p:pic>
        <p:nvPicPr>
          <p:cNvPr id="1149" name="Google Shape;1149;p69"/>
          <p:cNvPicPr preferRelativeResize="0"/>
          <p:nvPr/>
        </p:nvPicPr>
        <p:blipFill>
          <a:blip r:embed="rId3">
            <a:alphaModFix/>
          </a:blip>
          <a:stretch>
            <a:fillRect/>
          </a:stretch>
        </p:blipFill>
        <p:spPr>
          <a:xfrm>
            <a:off x="-5901100" y="584624"/>
            <a:ext cx="4304326" cy="4319551"/>
          </a:xfrm>
          <a:prstGeom prst="rect">
            <a:avLst/>
          </a:prstGeom>
          <a:noFill/>
          <a:ln>
            <a:noFill/>
          </a:ln>
          <a:effectLst>
            <a:outerShdw blurRad="57150" rotWithShape="0" algn="bl" dir="5400000" dist="19050">
              <a:srgbClr val="000000">
                <a:alpha val="50000"/>
              </a:srgbClr>
            </a:outerShdw>
          </a:effectLst>
        </p:spPr>
      </p:pic>
      <p:cxnSp>
        <p:nvCxnSpPr>
          <p:cNvPr id="1150" name="Google Shape;1150;p69"/>
          <p:cNvCxnSpPr/>
          <p:nvPr/>
        </p:nvCxnSpPr>
        <p:spPr>
          <a:xfrm rot="10800000">
            <a:off x="-1213000" y="3163000"/>
            <a:ext cx="399300" cy="552600"/>
          </a:xfrm>
          <a:prstGeom prst="straightConnector1">
            <a:avLst/>
          </a:prstGeom>
          <a:noFill/>
          <a:ln cap="flat" cmpd="sng" w="9525">
            <a:solidFill>
              <a:schemeClr val="dk2"/>
            </a:solidFill>
            <a:prstDash val="solid"/>
            <a:round/>
            <a:headEnd len="med" w="med" type="none"/>
            <a:tailEnd len="med" w="med" type="triangle"/>
          </a:ln>
        </p:spPr>
      </p:cxnSp>
      <p:pic>
        <p:nvPicPr>
          <p:cNvPr id="1151" name="Google Shape;1151;p69"/>
          <p:cNvPicPr preferRelativeResize="0"/>
          <p:nvPr/>
        </p:nvPicPr>
        <p:blipFill rotWithShape="1">
          <a:blip r:embed="rId4">
            <a:alphaModFix/>
          </a:blip>
          <a:srcRect b="0" l="1613" r="0" t="0"/>
          <a:stretch/>
        </p:blipFill>
        <p:spPr>
          <a:xfrm>
            <a:off x="-3531375" y="2085011"/>
            <a:ext cx="3232551" cy="1170015"/>
          </a:xfrm>
          <a:prstGeom prst="rect">
            <a:avLst/>
          </a:prstGeom>
          <a:noFill/>
          <a:ln>
            <a:noFill/>
          </a:ln>
          <a:effectLst>
            <a:outerShdw blurRad="57150" rotWithShape="0" algn="bl" dir="5400000" dist="19050">
              <a:srgbClr val="000000">
                <a:alpha val="50000"/>
              </a:srgbClr>
            </a:outerShdw>
          </a:effectLst>
        </p:spPr>
      </p:pic>
      <p:pic>
        <p:nvPicPr>
          <p:cNvPr id="1152" name="Google Shape;1152;p69"/>
          <p:cNvPicPr preferRelativeResize="0"/>
          <p:nvPr/>
        </p:nvPicPr>
        <p:blipFill>
          <a:blip r:embed="rId5">
            <a:alphaModFix/>
          </a:blip>
          <a:stretch>
            <a:fillRect/>
          </a:stretch>
        </p:blipFill>
        <p:spPr>
          <a:xfrm>
            <a:off x="196387" y="645912"/>
            <a:ext cx="4236950" cy="4196975"/>
          </a:xfrm>
          <a:prstGeom prst="rect">
            <a:avLst/>
          </a:prstGeom>
          <a:noFill/>
          <a:ln>
            <a:noFill/>
          </a:ln>
          <a:effectLst>
            <a:outerShdw blurRad="57150" rotWithShape="0" algn="bl" dir="5400000" dist="19050">
              <a:srgbClr val="000000">
                <a:alpha val="50000"/>
              </a:srgbClr>
            </a:outerShdw>
          </a:effectLst>
        </p:spPr>
      </p:pic>
      <p:pic>
        <p:nvPicPr>
          <p:cNvPr id="1153" name="Google Shape;1153;p69"/>
          <p:cNvPicPr preferRelativeResize="0"/>
          <p:nvPr/>
        </p:nvPicPr>
        <p:blipFill>
          <a:blip r:embed="rId6">
            <a:alphaModFix/>
          </a:blip>
          <a:stretch>
            <a:fillRect/>
          </a:stretch>
        </p:blipFill>
        <p:spPr>
          <a:xfrm>
            <a:off x="4702439" y="3031050"/>
            <a:ext cx="4236975" cy="816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0"/>
          <p:cNvSpPr txBox="1"/>
          <p:nvPr>
            <p:ph type="ctrTitle"/>
          </p:nvPr>
        </p:nvSpPr>
        <p:spPr>
          <a:xfrm>
            <a:off x="1488725" y="1605325"/>
            <a:ext cx="3707100" cy="161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1159" name="Google Shape;1159;p70"/>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0"/>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04</a:t>
            </a:r>
            <a:endParaRPr>
              <a:solidFill>
                <a:schemeClr val="dk2"/>
              </a:solidFill>
            </a:endParaRPr>
          </a:p>
        </p:txBody>
      </p:sp>
      <p:sp>
        <p:nvSpPr>
          <p:cNvPr id="1161" name="Google Shape;1161;p7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0"/>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70"/>
          <p:cNvCxnSpPr>
            <a:stCxn id="1159"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53"/>
          <p:cNvSpPr txBox="1"/>
          <p:nvPr>
            <p:ph type="ctrTitle"/>
          </p:nvPr>
        </p:nvSpPr>
        <p:spPr>
          <a:xfrm>
            <a:off x="1495450" y="1992475"/>
            <a:ext cx="37071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21" name="Google Shape;921;p53"/>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923" name="Google Shape;923;p5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53"/>
          <p:cNvCxnSpPr>
            <a:stCxn id="921"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71"/>
          <p:cNvSpPr/>
          <p:nvPr/>
        </p:nvSpPr>
        <p:spPr>
          <a:xfrm>
            <a:off x="6291275" y="1469575"/>
            <a:ext cx="2477400" cy="2260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1"/>
          <p:cNvSpPr/>
          <p:nvPr/>
        </p:nvSpPr>
        <p:spPr>
          <a:xfrm>
            <a:off x="375325" y="1469575"/>
            <a:ext cx="2477400" cy="22605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1"/>
          <p:cNvSpPr/>
          <p:nvPr/>
        </p:nvSpPr>
        <p:spPr>
          <a:xfrm>
            <a:off x="2973450" y="1469575"/>
            <a:ext cx="3197100" cy="2260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1"/>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Used</a:t>
            </a:r>
            <a:endParaRPr sz="3000"/>
          </a:p>
        </p:txBody>
      </p:sp>
      <p:sp>
        <p:nvSpPr>
          <p:cNvPr id="1172" name="Google Shape;1172;p71"/>
          <p:cNvSpPr txBox="1"/>
          <p:nvPr>
            <p:ph idx="2" type="ctrTitle"/>
          </p:nvPr>
        </p:nvSpPr>
        <p:spPr>
          <a:xfrm>
            <a:off x="2973450" y="2388475"/>
            <a:ext cx="3197100" cy="4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u="sng"/>
              <a:t>Multivariate Linear Regression</a:t>
            </a:r>
            <a:endParaRPr sz="1900" u="sng"/>
          </a:p>
        </p:txBody>
      </p:sp>
      <p:sp>
        <p:nvSpPr>
          <p:cNvPr id="1173" name="Google Shape;1173;p71"/>
          <p:cNvSpPr txBox="1"/>
          <p:nvPr>
            <p:ph idx="4" type="ctrTitle"/>
          </p:nvPr>
        </p:nvSpPr>
        <p:spPr>
          <a:xfrm>
            <a:off x="6589325" y="2388464"/>
            <a:ext cx="1881300" cy="4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XGBoost</a:t>
            </a:r>
            <a:endParaRPr u="sng"/>
          </a:p>
        </p:txBody>
      </p:sp>
      <p:sp>
        <p:nvSpPr>
          <p:cNvPr id="1174" name="Google Shape;1174;p71"/>
          <p:cNvSpPr txBox="1"/>
          <p:nvPr>
            <p:ph type="ctrTitle"/>
          </p:nvPr>
        </p:nvSpPr>
        <p:spPr>
          <a:xfrm>
            <a:off x="673375" y="2388486"/>
            <a:ext cx="1881300" cy="4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Random Forest</a:t>
            </a:r>
            <a:endParaRPr u="sng"/>
          </a:p>
        </p:txBody>
      </p:sp>
      <p:sp>
        <p:nvSpPr>
          <p:cNvPr id="1175" name="Google Shape;1175;p71"/>
          <p:cNvSpPr txBox="1"/>
          <p:nvPr>
            <p:ph idx="1" type="subTitle"/>
          </p:nvPr>
        </p:nvSpPr>
        <p:spPr>
          <a:xfrm>
            <a:off x="350875" y="2692962"/>
            <a:ext cx="2526300" cy="9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L</a:t>
            </a:r>
            <a:r>
              <a:rPr lang="en" sz="1200"/>
              <a:t>earning method for classification, regression that operates by constructing a multitude of decision trees</a:t>
            </a:r>
            <a:endParaRPr sz="1200"/>
          </a:p>
        </p:txBody>
      </p:sp>
      <p:sp>
        <p:nvSpPr>
          <p:cNvPr id="1176" name="Google Shape;1176;p71"/>
          <p:cNvSpPr txBox="1"/>
          <p:nvPr>
            <p:ph idx="5" type="subTitle"/>
          </p:nvPr>
        </p:nvSpPr>
        <p:spPr>
          <a:xfrm>
            <a:off x="6320525" y="2692950"/>
            <a:ext cx="2418900" cy="908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t>XGBoost is an optimized distributed gradient boosting library designed to be highly efficient, flexible and portable</a:t>
            </a:r>
            <a:endParaRPr sz="1200"/>
          </a:p>
        </p:txBody>
      </p:sp>
      <p:sp>
        <p:nvSpPr>
          <p:cNvPr id="1177" name="Google Shape;1177;p71"/>
          <p:cNvSpPr/>
          <p:nvPr/>
        </p:nvSpPr>
        <p:spPr>
          <a:xfrm>
            <a:off x="1252075" y="1664563"/>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hare Tech"/>
                <a:ea typeface="Share Tech"/>
                <a:cs typeface="Share Tech"/>
                <a:sym typeface="Share Tech"/>
              </a:rPr>
              <a:t>1</a:t>
            </a:r>
            <a:endParaRPr sz="3000">
              <a:solidFill>
                <a:schemeClr val="lt1"/>
              </a:solidFill>
              <a:latin typeface="Share Tech"/>
              <a:ea typeface="Share Tech"/>
              <a:cs typeface="Share Tech"/>
              <a:sym typeface="Share Tech"/>
            </a:endParaRPr>
          </a:p>
        </p:txBody>
      </p:sp>
      <p:sp>
        <p:nvSpPr>
          <p:cNvPr id="1178" name="Google Shape;1178;p71"/>
          <p:cNvSpPr/>
          <p:nvPr/>
        </p:nvSpPr>
        <p:spPr>
          <a:xfrm>
            <a:off x="7168025" y="16645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hare Tech"/>
                <a:ea typeface="Share Tech"/>
                <a:cs typeface="Share Tech"/>
                <a:sym typeface="Share Tech"/>
              </a:rPr>
              <a:t>3</a:t>
            </a:r>
            <a:endParaRPr/>
          </a:p>
        </p:txBody>
      </p:sp>
      <p:sp>
        <p:nvSpPr>
          <p:cNvPr id="1179" name="Google Shape;1179;p71"/>
          <p:cNvSpPr/>
          <p:nvPr/>
        </p:nvSpPr>
        <p:spPr>
          <a:xfrm>
            <a:off x="4210050" y="16645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hare Tech"/>
                <a:ea typeface="Share Tech"/>
                <a:cs typeface="Share Tech"/>
                <a:sym typeface="Share Tech"/>
              </a:rPr>
              <a:t>2</a:t>
            </a:r>
            <a:endParaRPr/>
          </a:p>
        </p:txBody>
      </p:sp>
      <p:sp>
        <p:nvSpPr>
          <p:cNvPr id="1180" name="Google Shape;1180;p71"/>
          <p:cNvSpPr txBox="1"/>
          <p:nvPr>
            <p:ph idx="1" type="subTitle"/>
          </p:nvPr>
        </p:nvSpPr>
        <p:spPr>
          <a:xfrm>
            <a:off x="3308850" y="2692950"/>
            <a:ext cx="2526300" cy="9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Measure the angle of more than one independent variable and more than one dependent variable to find the relation.</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72"/>
          <p:cNvSpPr/>
          <p:nvPr/>
        </p:nvSpPr>
        <p:spPr>
          <a:xfrm>
            <a:off x="5472925" y="1350775"/>
            <a:ext cx="1418400" cy="1263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2"/>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Variables</a:t>
            </a:r>
            <a:endParaRPr/>
          </a:p>
        </p:txBody>
      </p:sp>
      <p:graphicFrame>
        <p:nvGraphicFramePr>
          <p:cNvPr id="1187" name="Google Shape;1187;p72"/>
          <p:cNvGraphicFramePr/>
          <p:nvPr/>
        </p:nvGraphicFramePr>
        <p:xfrm>
          <a:off x="2985213" y="981388"/>
          <a:ext cx="3000000" cy="3000000"/>
        </p:xfrm>
        <a:graphic>
          <a:graphicData uri="http://schemas.openxmlformats.org/drawingml/2006/table">
            <a:tbl>
              <a:tblPr>
                <a:noFill/>
                <a:tableStyleId>{45F9FF6F-AB27-4346-B00A-835A5A8C95D3}</a:tableStyleId>
              </a:tblPr>
              <a:tblGrid>
                <a:gridCol w="2014825"/>
              </a:tblGrid>
              <a:tr h="396200">
                <a:tc>
                  <a:txBody>
                    <a:bodyPr/>
                    <a:lstStyle/>
                    <a:p>
                      <a:pPr indent="0" lvl="0" marL="0" rtl="0" algn="l">
                        <a:spcBef>
                          <a:spcPts val="0"/>
                        </a:spcBef>
                        <a:spcAft>
                          <a:spcPts val="0"/>
                        </a:spcAft>
                        <a:buNone/>
                      </a:pPr>
                      <a:r>
                        <a:rPr lang="en">
                          <a:solidFill>
                            <a:schemeClr val="lt1"/>
                          </a:solidFill>
                        </a:rPr>
                        <a:t>Cast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Spoken Language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Genres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Production Companies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Production Countries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Runtime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Budget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Original Language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C3B1"/>
                    </a:solidFill>
                  </a:tcPr>
                </a:tc>
              </a:tr>
              <a:tr h="396200">
                <a:tc>
                  <a:txBody>
                    <a:bodyPr/>
                    <a:lstStyle/>
                    <a:p>
                      <a:pPr indent="0" lvl="0" marL="0" rtl="0" algn="l">
                        <a:spcBef>
                          <a:spcPts val="0"/>
                        </a:spcBef>
                        <a:spcAft>
                          <a:spcPts val="0"/>
                        </a:spcAft>
                        <a:buNone/>
                      </a:pPr>
                      <a:r>
                        <a:rPr lang="en">
                          <a:solidFill>
                            <a:schemeClr val="lt1"/>
                          </a:solidFill>
                        </a:rPr>
                        <a:t>Revenue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bl>
          </a:graphicData>
        </a:graphic>
      </p:graphicFrame>
      <p:sp>
        <p:nvSpPr>
          <p:cNvPr id="1188" name="Google Shape;1188;p72"/>
          <p:cNvSpPr txBox="1"/>
          <p:nvPr/>
        </p:nvSpPr>
        <p:spPr>
          <a:xfrm>
            <a:off x="1750363" y="1735538"/>
            <a:ext cx="7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COUNT</a:t>
            </a:r>
            <a:endParaRPr>
              <a:solidFill>
                <a:schemeClr val="lt1"/>
              </a:solidFill>
              <a:latin typeface="Maven Pro"/>
              <a:ea typeface="Maven Pro"/>
              <a:cs typeface="Maven Pro"/>
              <a:sym typeface="Maven Pro"/>
            </a:endParaRPr>
          </a:p>
        </p:txBody>
      </p:sp>
      <p:sp>
        <p:nvSpPr>
          <p:cNvPr id="1189" name="Google Shape;1189;p72"/>
          <p:cNvSpPr txBox="1"/>
          <p:nvPr/>
        </p:nvSpPr>
        <p:spPr>
          <a:xfrm>
            <a:off x="2344863" y="351163"/>
            <a:ext cx="483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0">
                <a:solidFill>
                  <a:schemeClr val="lt2"/>
                </a:solidFill>
                <a:latin typeface="Amatic SC"/>
                <a:ea typeface="Amatic SC"/>
                <a:cs typeface="Amatic SC"/>
                <a:sym typeface="Amatic SC"/>
              </a:rPr>
              <a:t>{</a:t>
            </a:r>
            <a:endParaRPr sz="20000">
              <a:solidFill>
                <a:schemeClr val="lt2"/>
              </a:solidFill>
              <a:latin typeface="Amatic SC"/>
              <a:ea typeface="Amatic SC"/>
              <a:cs typeface="Amatic SC"/>
              <a:sym typeface="Amatic SC"/>
            </a:endParaRPr>
          </a:p>
        </p:txBody>
      </p:sp>
      <p:sp>
        <p:nvSpPr>
          <p:cNvPr id="1190" name="Google Shape;1190;p72"/>
          <p:cNvSpPr/>
          <p:nvPr/>
        </p:nvSpPr>
        <p:spPr>
          <a:xfrm>
            <a:off x="5674600" y="1866413"/>
            <a:ext cx="141300" cy="137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2"/>
          <p:cNvSpPr txBox="1"/>
          <p:nvPr/>
        </p:nvSpPr>
        <p:spPr>
          <a:xfrm>
            <a:off x="5815900" y="1734863"/>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Predictor</a:t>
            </a:r>
            <a:endParaRPr>
              <a:solidFill>
                <a:schemeClr val="lt1"/>
              </a:solidFill>
              <a:latin typeface="Maven Pro"/>
              <a:ea typeface="Maven Pro"/>
              <a:cs typeface="Maven Pro"/>
              <a:sym typeface="Maven Pro"/>
            </a:endParaRPr>
          </a:p>
        </p:txBody>
      </p:sp>
      <p:sp>
        <p:nvSpPr>
          <p:cNvPr id="1192" name="Google Shape;1192;p72"/>
          <p:cNvSpPr/>
          <p:nvPr/>
        </p:nvSpPr>
        <p:spPr>
          <a:xfrm>
            <a:off x="5674600" y="2264588"/>
            <a:ext cx="141300" cy="13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2"/>
          <p:cNvSpPr txBox="1"/>
          <p:nvPr/>
        </p:nvSpPr>
        <p:spPr>
          <a:xfrm>
            <a:off x="5815900" y="2133038"/>
            <a:ext cx="10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Response</a:t>
            </a:r>
            <a:endParaRPr>
              <a:solidFill>
                <a:schemeClr val="lt1"/>
              </a:solidFill>
              <a:latin typeface="Maven Pro"/>
              <a:ea typeface="Maven Pro"/>
              <a:cs typeface="Maven Pro"/>
              <a:sym typeface="Maven Pro"/>
            </a:endParaRPr>
          </a:p>
        </p:txBody>
      </p:sp>
      <p:sp>
        <p:nvSpPr>
          <p:cNvPr id="1194" name="Google Shape;1194;p72"/>
          <p:cNvSpPr txBox="1"/>
          <p:nvPr/>
        </p:nvSpPr>
        <p:spPr>
          <a:xfrm>
            <a:off x="5493100" y="1376925"/>
            <a:ext cx="12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latin typeface="Maven Pro"/>
                <a:ea typeface="Maven Pro"/>
                <a:cs typeface="Maven Pro"/>
                <a:sym typeface="Maven Pro"/>
              </a:rPr>
              <a:t>LEGEND</a:t>
            </a:r>
            <a:endParaRPr u="sng">
              <a:solidFill>
                <a:schemeClr val="lt1"/>
              </a:solidFill>
              <a:latin typeface="Maven Pro"/>
              <a:ea typeface="Maven Pro"/>
              <a:cs typeface="Maven Pro"/>
              <a:sym typeface="Maven Pro"/>
            </a:endParaRPr>
          </a:p>
        </p:txBody>
      </p:sp>
      <p:sp>
        <p:nvSpPr>
          <p:cNvPr id="1195" name="Google Shape;1195;p72"/>
          <p:cNvSpPr txBox="1"/>
          <p:nvPr/>
        </p:nvSpPr>
        <p:spPr>
          <a:xfrm>
            <a:off x="5408725" y="3135275"/>
            <a:ext cx="2756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Train and test data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80% Training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20% Testing</a:t>
            </a:r>
            <a:endParaRPr sz="18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3"/>
          <p:cNvSpPr txBox="1"/>
          <p:nvPr>
            <p:ph type="ctrTitle"/>
          </p:nvPr>
        </p:nvSpPr>
        <p:spPr>
          <a:xfrm>
            <a:off x="618825" y="411675"/>
            <a:ext cx="498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 Tree</a:t>
            </a:r>
            <a:endParaRPr/>
          </a:p>
        </p:txBody>
      </p:sp>
      <p:pic>
        <p:nvPicPr>
          <p:cNvPr id="1201" name="Google Shape;1201;p73"/>
          <p:cNvPicPr preferRelativeResize="0"/>
          <p:nvPr/>
        </p:nvPicPr>
        <p:blipFill rotWithShape="1">
          <a:blip r:embed="rId3">
            <a:alphaModFix/>
          </a:blip>
          <a:srcRect b="11967" l="2561" r="3621" t="12050"/>
          <a:stretch/>
        </p:blipFill>
        <p:spPr>
          <a:xfrm>
            <a:off x="239625" y="929625"/>
            <a:ext cx="5023346" cy="3968776"/>
          </a:xfrm>
          <a:prstGeom prst="rect">
            <a:avLst/>
          </a:prstGeom>
          <a:noFill/>
          <a:ln>
            <a:noFill/>
          </a:ln>
        </p:spPr>
      </p:pic>
      <p:sp>
        <p:nvSpPr>
          <p:cNvPr id="1202" name="Google Shape;1202;p73"/>
          <p:cNvSpPr txBox="1"/>
          <p:nvPr>
            <p:ph idx="1" type="body"/>
          </p:nvPr>
        </p:nvSpPr>
        <p:spPr>
          <a:xfrm>
            <a:off x="5602425" y="929625"/>
            <a:ext cx="31263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max depth to 3</a:t>
            </a:r>
            <a:endParaRPr/>
          </a:p>
          <a:p>
            <a:pPr indent="-317500" lvl="1" marL="457200" rtl="0" algn="l">
              <a:spcBef>
                <a:spcPts val="0"/>
              </a:spcBef>
              <a:spcAft>
                <a:spcPts val="0"/>
              </a:spcAft>
              <a:buSzPts val="1400"/>
              <a:buChar char="○"/>
            </a:pPr>
            <a:r>
              <a:rPr lang="en"/>
              <a:t>Increasing depth did not improve accuracy much</a:t>
            </a:r>
            <a:endParaRPr/>
          </a:p>
        </p:txBody>
      </p:sp>
      <p:pic>
        <p:nvPicPr>
          <p:cNvPr id="1203" name="Google Shape;1203;p73"/>
          <p:cNvPicPr preferRelativeResize="0"/>
          <p:nvPr/>
        </p:nvPicPr>
        <p:blipFill rotWithShape="1">
          <a:blip r:embed="rId4">
            <a:alphaModFix/>
          </a:blip>
          <a:srcRect b="0" l="0" r="12049" t="0"/>
          <a:stretch/>
        </p:blipFill>
        <p:spPr>
          <a:xfrm>
            <a:off x="5485900" y="2290450"/>
            <a:ext cx="3535075" cy="189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txBox="1"/>
          <p:nvPr>
            <p:ph type="ctrTitle"/>
          </p:nvPr>
        </p:nvSpPr>
        <p:spPr>
          <a:xfrm>
            <a:off x="618825" y="411675"/>
            <a:ext cx="399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1210" name="Google Shape;1210;p74"/>
          <p:cNvSpPr txBox="1"/>
          <p:nvPr>
            <p:ph idx="1" type="body"/>
          </p:nvPr>
        </p:nvSpPr>
        <p:spPr>
          <a:xfrm>
            <a:off x="1790581" y="3692950"/>
            <a:ext cx="15012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vs test</a:t>
            </a:r>
            <a:endParaRPr/>
          </a:p>
        </p:txBody>
      </p:sp>
      <p:pic>
        <p:nvPicPr>
          <p:cNvPr id="1211" name="Google Shape;1211;p74"/>
          <p:cNvPicPr preferRelativeResize="0"/>
          <p:nvPr/>
        </p:nvPicPr>
        <p:blipFill>
          <a:blip r:embed="rId3">
            <a:alphaModFix/>
          </a:blip>
          <a:stretch>
            <a:fillRect/>
          </a:stretch>
        </p:blipFill>
        <p:spPr>
          <a:xfrm>
            <a:off x="5197050" y="1799362"/>
            <a:ext cx="3820125" cy="1410100"/>
          </a:xfrm>
          <a:prstGeom prst="rect">
            <a:avLst/>
          </a:prstGeom>
          <a:noFill/>
          <a:ln>
            <a:noFill/>
          </a:ln>
        </p:spPr>
      </p:pic>
      <p:pic>
        <p:nvPicPr>
          <p:cNvPr id="1212" name="Google Shape;1212;p74"/>
          <p:cNvPicPr preferRelativeResize="0"/>
          <p:nvPr/>
        </p:nvPicPr>
        <p:blipFill>
          <a:blip r:embed="rId4">
            <a:alphaModFix/>
          </a:blip>
          <a:stretch>
            <a:fillRect/>
          </a:stretch>
        </p:blipFill>
        <p:spPr>
          <a:xfrm>
            <a:off x="131063" y="1239540"/>
            <a:ext cx="4967325" cy="252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5"/>
          <p:cNvSpPr txBox="1"/>
          <p:nvPr>
            <p:ph idx="1" type="body"/>
          </p:nvPr>
        </p:nvSpPr>
        <p:spPr>
          <a:xfrm>
            <a:off x="618825" y="3438850"/>
            <a:ext cx="3534300" cy="4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importance</a:t>
            </a:r>
            <a:endParaRPr/>
          </a:p>
        </p:txBody>
      </p:sp>
      <p:sp>
        <p:nvSpPr>
          <p:cNvPr id="1218" name="Google Shape;1218;p7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XGBoost</a:t>
            </a:r>
            <a:endParaRPr/>
          </a:p>
        </p:txBody>
      </p:sp>
      <p:pic>
        <p:nvPicPr>
          <p:cNvPr id="1219" name="Google Shape;1219;p75"/>
          <p:cNvPicPr preferRelativeResize="0"/>
          <p:nvPr/>
        </p:nvPicPr>
        <p:blipFill>
          <a:blip r:embed="rId3">
            <a:alphaModFix/>
          </a:blip>
          <a:stretch>
            <a:fillRect/>
          </a:stretch>
        </p:blipFill>
        <p:spPr>
          <a:xfrm>
            <a:off x="228750" y="1103650"/>
            <a:ext cx="4600575" cy="2390775"/>
          </a:xfrm>
          <a:prstGeom prst="rect">
            <a:avLst/>
          </a:prstGeom>
          <a:noFill/>
          <a:ln>
            <a:noFill/>
          </a:ln>
        </p:spPr>
      </p:pic>
      <p:pic>
        <p:nvPicPr>
          <p:cNvPr id="1220" name="Google Shape;1220;p75"/>
          <p:cNvPicPr preferRelativeResize="0"/>
          <p:nvPr/>
        </p:nvPicPr>
        <p:blipFill>
          <a:blip r:embed="rId4">
            <a:alphaModFix/>
          </a:blip>
          <a:stretch>
            <a:fillRect/>
          </a:stretch>
        </p:blipFill>
        <p:spPr>
          <a:xfrm>
            <a:off x="5038250" y="1962150"/>
            <a:ext cx="3933825" cy="121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7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226" name="Google Shape;1226;p76"/>
          <p:cNvGraphicFramePr/>
          <p:nvPr/>
        </p:nvGraphicFramePr>
        <p:xfrm>
          <a:off x="281525" y="989475"/>
          <a:ext cx="3000000" cy="3000000"/>
        </p:xfrm>
        <a:graphic>
          <a:graphicData uri="http://schemas.openxmlformats.org/drawingml/2006/table">
            <a:tbl>
              <a:tblPr>
                <a:noFill/>
                <a:tableStyleId>{9F7DBE7E-E3B8-4F28-9D82-46608C8B52EB}</a:tableStyleId>
              </a:tblPr>
              <a:tblGrid>
                <a:gridCol w="1468775"/>
                <a:gridCol w="1185025"/>
                <a:gridCol w="1185025"/>
                <a:gridCol w="1168350"/>
                <a:gridCol w="1185025"/>
                <a:gridCol w="1185025"/>
                <a:gridCol w="1185025"/>
              </a:tblGrid>
              <a:tr h="607825">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lt1"/>
                          </a:solidFill>
                        </a:rPr>
                        <a:t>Random Forest Model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lt1"/>
                          </a:solidFill>
                        </a:rPr>
                        <a:t>Linear Regression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lt1"/>
                          </a:solidFill>
                        </a:rPr>
                        <a:t>XGBoost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400075">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Train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Test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Train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Test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Train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Test</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31025">
                <a:tc>
                  <a:txBody>
                    <a:bodyPr/>
                    <a:lstStyle/>
                    <a:p>
                      <a:pPr indent="0" lvl="0" marL="0" rtl="0" algn="l">
                        <a:spcBef>
                          <a:spcPts val="0"/>
                        </a:spcBef>
                        <a:spcAft>
                          <a:spcPts val="0"/>
                        </a:spcAft>
                        <a:buNone/>
                      </a:pPr>
                      <a:r>
                        <a:rPr lang="en">
                          <a:solidFill>
                            <a:schemeClr val="lt1"/>
                          </a:solidFill>
                        </a:rPr>
                        <a:t>Classification Accuracy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0.732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accent5"/>
                          </a:solidFill>
                        </a:rPr>
                        <a:t>0.671</a:t>
                      </a:r>
                      <a:endParaRPr>
                        <a:solidFill>
                          <a:schemeClr val="accent5"/>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0.68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accent4"/>
                          </a:solidFill>
                        </a:rPr>
                        <a:t>0.64</a:t>
                      </a:r>
                      <a:endParaRPr>
                        <a:solidFill>
                          <a:schemeClr val="accent4"/>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0.84</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accent4"/>
                          </a:solidFill>
                        </a:rPr>
                        <a:t>0.62</a:t>
                      </a:r>
                      <a:endParaRPr>
                        <a:solidFill>
                          <a:schemeClr val="accent4"/>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84775">
                <a:tc>
                  <a:txBody>
                    <a:bodyPr/>
                    <a:lstStyle/>
                    <a:p>
                      <a:pPr indent="0" lvl="0" marL="0" rtl="0" algn="l">
                        <a:spcBef>
                          <a:spcPts val="0"/>
                        </a:spcBef>
                        <a:spcAft>
                          <a:spcPts val="0"/>
                        </a:spcAft>
                        <a:buNone/>
                      </a:pPr>
                      <a:r>
                        <a:rPr lang="en">
                          <a:solidFill>
                            <a:schemeClr val="lt1"/>
                          </a:solidFill>
                        </a:rPr>
                        <a:t>MAE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42470990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48001018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47468303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53529297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34282022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48389736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84775">
                <a:tc>
                  <a:txBody>
                    <a:bodyPr/>
                    <a:lstStyle/>
                    <a:p>
                      <a:pPr indent="0" lvl="0" marL="0" rtl="0" algn="l">
                        <a:spcBef>
                          <a:spcPts val="0"/>
                        </a:spcBef>
                        <a:spcAft>
                          <a:spcPts val="0"/>
                        </a:spcAft>
                        <a:buNone/>
                      </a:pPr>
                      <a:r>
                        <a:rPr lang="en">
                          <a:solidFill>
                            <a:schemeClr val="lt1"/>
                          </a:solidFill>
                        </a:rPr>
                        <a:t>MSE</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8.682E+15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1.002E+16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1.028E+16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1.122E+16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5.156E+15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solidFill>
                            <a:schemeClr val="lt1"/>
                          </a:solidFill>
                        </a:rPr>
                        <a:t>1.185E+16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Accuracy - Test</a:t>
            </a:r>
            <a:endParaRPr/>
          </a:p>
        </p:txBody>
      </p:sp>
      <p:sp>
        <p:nvSpPr>
          <p:cNvPr id="1232" name="Google Shape;1232;p77"/>
          <p:cNvSpPr txBox="1"/>
          <p:nvPr>
            <p:ph idx="4294967295" type="ctrTitle"/>
          </p:nvPr>
        </p:nvSpPr>
        <p:spPr>
          <a:xfrm>
            <a:off x="1405825" y="1438544"/>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1"/>
                </a:solidFill>
              </a:rPr>
              <a:t>Random Forest 0.67</a:t>
            </a:r>
            <a:endParaRPr sz="1800">
              <a:solidFill>
                <a:schemeClr val="accent1"/>
              </a:solidFill>
            </a:endParaRPr>
          </a:p>
        </p:txBody>
      </p:sp>
      <p:sp>
        <p:nvSpPr>
          <p:cNvPr id="1233" name="Google Shape;1233;p77"/>
          <p:cNvSpPr txBox="1"/>
          <p:nvPr>
            <p:ph idx="4294967295" type="ctrTitle"/>
          </p:nvPr>
        </p:nvSpPr>
        <p:spPr>
          <a:xfrm>
            <a:off x="1405825" y="2240356"/>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2"/>
                </a:solidFill>
              </a:rPr>
              <a:t>Multivariate</a:t>
            </a:r>
            <a:r>
              <a:rPr lang="en" sz="1800">
                <a:solidFill>
                  <a:schemeClr val="accent2"/>
                </a:solidFill>
              </a:rPr>
              <a:t> Linear regression 0.64</a:t>
            </a:r>
            <a:endParaRPr sz="1800">
              <a:solidFill>
                <a:schemeClr val="accent2"/>
              </a:solidFill>
            </a:endParaRPr>
          </a:p>
        </p:txBody>
      </p:sp>
      <p:sp>
        <p:nvSpPr>
          <p:cNvPr id="1234" name="Google Shape;1234;p77"/>
          <p:cNvSpPr/>
          <p:nvPr/>
        </p:nvSpPr>
        <p:spPr>
          <a:xfrm>
            <a:off x="3511175" y="3185600"/>
            <a:ext cx="987623" cy="106399"/>
          </a:xfrm>
          <a:custGeom>
            <a:rect b="b" l="l" r="r" t="t"/>
            <a:pathLst>
              <a:path extrusionOk="0" h="1488" w="69772">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7"/>
          <p:cNvSpPr/>
          <p:nvPr/>
        </p:nvSpPr>
        <p:spPr>
          <a:xfrm>
            <a:off x="3511176" y="2240350"/>
            <a:ext cx="1965958" cy="106425"/>
          </a:xfrm>
          <a:custGeom>
            <a:rect b="b" l="l" r="r" t="t"/>
            <a:pathLst>
              <a:path extrusionOk="0" h="1488" w="31264">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txBox="1"/>
          <p:nvPr>
            <p:ph idx="4294967295" type="ctrTitle"/>
          </p:nvPr>
        </p:nvSpPr>
        <p:spPr>
          <a:xfrm>
            <a:off x="1405825" y="3042144"/>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3"/>
                </a:solidFill>
              </a:rPr>
              <a:t>XGBoost Model 0.62 </a:t>
            </a:r>
            <a:endParaRPr sz="1800">
              <a:solidFill>
                <a:schemeClr val="accent3"/>
              </a:solidFill>
            </a:endParaRPr>
          </a:p>
        </p:txBody>
      </p:sp>
      <p:sp>
        <p:nvSpPr>
          <p:cNvPr id="1237" name="Google Shape;1237;p77"/>
          <p:cNvSpPr/>
          <p:nvPr/>
        </p:nvSpPr>
        <p:spPr>
          <a:xfrm>
            <a:off x="3511164"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496999"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5482834" y="1212563"/>
            <a:ext cx="72" cy="3058625"/>
          </a:xfrm>
          <a:custGeom>
            <a:rect b="b" l="l" r="r" t="t"/>
            <a:pathLst>
              <a:path extrusionOk="0" fill="none" h="42769" w="1">
                <a:moveTo>
                  <a:pt x="1" y="1"/>
                </a:moveTo>
                <a:lnTo>
                  <a:pt x="1"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6468740"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txBox="1"/>
          <p:nvPr>
            <p:ph idx="4294967295" type="subTitle"/>
          </p:nvPr>
        </p:nvSpPr>
        <p:spPr>
          <a:xfrm>
            <a:off x="5199374" y="4324175"/>
            <a:ext cx="567000" cy="4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0.64</a:t>
            </a:r>
            <a:endParaRPr sz="1400"/>
          </a:p>
          <a:p>
            <a:pPr indent="0" lvl="0" marL="0" rtl="0" algn="ctr">
              <a:lnSpc>
                <a:spcPct val="100000"/>
              </a:lnSpc>
              <a:spcBef>
                <a:spcPts val="1600"/>
              </a:spcBef>
              <a:spcAft>
                <a:spcPts val="1600"/>
              </a:spcAft>
              <a:buNone/>
            </a:pPr>
            <a:r>
              <a:t/>
            </a:r>
            <a:endParaRPr sz="1400"/>
          </a:p>
        </p:txBody>
      </p:sp>
      <p:sp>
        <p:nvSpPr>
          <p:cNvPr id="1242" name="Google Shape;1242;p77"/>
          <p:cNvSpPr txBox="1"/>
          <p:nvPr>
            <p:ph idx="4294967295" type="subTitle"/>
          </p:nvPr>
        </p:nvSpPr>
        <p:spPr>
          <a:xfrm>
            <a:off x="6172678" y="4324175"/>
            <a:ext cx="592200" cy="4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0.66</a:t>
            </a:r>
            <a:endParaRPr sz="1400"/>
          </a:p>
          <a:p>
            <a:pPr indent="0" lvl="0" marL="0" rtl="0" algn="ctr">
              <a:lnSpc>
                <a:spcPct val="100000"/>
              </a:lnSpc>
              <a:spcBef>
                <a:spcPts val="1600"/>
              </a:spcBef>
              <a:spcAft>
                <a:spcPts val="1600"/>
              </a:spcAft>
              <a:buNone/>
            </a:pPr>
            <a:r>
              <a:t/>
            </a:r>
            <a:endParaRPr sz="1400"/>
          </a:p>
        </p:txBody>
      </p:sp>
      <p:sp>
        <p:nvSpPr>
          <p:cNvPr id="1243" name="Google Shape;1243;p77"/>
          <p:cNvSpPr txBox="1"/>
          <p:nvPr>
            <p:ph idx="4294967295" type="subTitle"/>
          </p:nvPr>
        </p:nvSpPr>
        <p:spPr>
          <a:xfrm>
            <a:off x="7171174" y="4324175"/>
            <a:ext cx="567000" cy="4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0.68</a:t>
            </a:r>
            <a:endParaRPr sz="1400"/>
          </a:p>
          <a:p>
            <a:pPr indent="0" lvl="0" marL="0" rtl="0" algn="ctr">
              <a:lnSpc>
                <a:spcPct val="100000"/>
              </a:lnSpc>
              <a:spcBef>
                <a:spcPts val="1600"/>
              </a:spcBef>
              <a:spcAft>
                <a:spcPts val="1600"/>
              </a:spcAft>
              <a:buNone/>
            </a:pPr>
            <a:r>
              <a:t/>
            </a:r>
            <a:endParaRPr sz="1400"/>
          </a:p>
        </p:txBody>
      </p:sp>
      <p:sp>
        <p:nvSpPr>
          <p:cNvPr id="1244" name="Google Shape;1244;p77"/>
          <p:cNvSpPr/>
          <p:nvPr/>
        </p:nvSpPr>
        <p:spPr>
          <a:xfrm>
            <a:off x="3511175" y="1438550"/>
            <a:ext cx="3447260" cy="106399"/>
          </a:xfrm>
          <a:custGeom>
            <a:rect b="b" l="l" r="r" t="t"/>
            <a:pathLst>
              <a:path extrusionOk="0" h="1488" w="69772">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5" name="Google Shape;1245;p77"/>
          <p:cNvSpPr/>
          <p:nvPr/>
        </p:nvSpPr>
        <p:spPr>
          <a:xfrm>
            <a:off x="7454640"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txBox="1"/>
          <p:nvPr>
            <p:ph idx="4294967295" type="subTitle"/>
          </p:nvPr>
        </p:nvSpPr>
        <p:spPr>
          <a:xfrm>
            <a:off x="4213537" y="4324175"/>
            <a:ext cx="567000" cy="4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0.62</a:t>
            </a:r>
            <a:endParaRPr sz="1400"/>
          </a:p>
          <a:p>
            <a:pPr indent="0" lvl="0" marL="0" rtl="0" algn="ctr">
              <a:lnSpc>
                <a:spcPct val="100000"/>
              </a:lnSpc>
              <a:spcBef>
                <a:spcPts val="1600"/>
              </a:spcBef>
              <a:spcAft>
                <a:spcPts val="1600"/>
              </a:spcAft>
              <a:buNone/>
            </a:pPr>
            <a:r>
              <a:t/>
            </a:r>
            <a:endParaRPr sz="1400"/>
          </a:p>
        </p:txBody>
      </p:sp>
      <p:sp>
        <p:nvSpPr>
          <p:cNvPr id="1247" name="Google Shape;1247;p77"/>
          <p:cNvSpPr/>
          <p:nvPr/>
        </p:nvSpPr>
        <p:spPr>
          <a:xfrm>
            <a:off x="4004078"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4989915"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5975790"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6961690" y="1212563"/>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78"/>
          <p:cNvSpPr txBox="1"/>
          <p:nvPr>
            <p:ph type="ctrTitle"/>
          </p:nvPr>
        </p:nvSpPr>
        <p:spPr>
          <a:xfrm>
            <a:off x="1475275" y="1992475"/>
            <a:ext cx="37071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256" name="Google Shape;1256;p78"/>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05</a:t>
            </a:r>
            <a:endParaRPr>
              <a:solidFill>
                <a:schemeClr val="dk2"/>
              </a:solidFill>
            </a:endParaRPr>
          </a:p>
        </p:txBody>
      </p:sp>
      <p:sp>
        <p:nvSpPr>
          <p:cNvPr id="1258" name="Google Shape;1258;p7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0" name="Google Shape;1260;p78"/>
          <p:cNvCxnSpPr>
            <a:stCxn id="1256"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9"/>
          <p:cNvSpPr txBox="1"/>
          <p:nvPr>
            <p:ph idx="1" type="body"/>
          </p:nvPr>
        </p:nvSpPr>
        <p:spPr>
          <a:xfrm>
            <a:off x="-7465775" y="2547725"/>
            <a:ext cx="1625100" cy="2144700"/>
          </a:xfrm>
          <a:prstGeom prst="rect">
            <a:avLst/>
          </a:prstGeom>
          <a:solidFill>
            <a:srgbClr val="0E2A47"/>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900" u="sng">
                <a:latin typeface="Maven Pro Medium"/>
                <a:ea typeface="Maven Pro Medium"/>
                <a:cs typeface="Maven Pro Medium"/>
                <a:sym typeface="Maven Pro Medium"/>
              </a:rPr>
              <a:t>Data-driven insights and recommendations:</a:t>
            </a:r>
            <a:endParaRPr sz="1900" u="sng">
              <a:latin typeface="Maven Pro Medium"/>
              <a:ea typeface="Maven Pro Medium"/>
              <a:cs typeface="Maven Pro Medium"/>
              <a:sym typeface="Maven Pro Medium"/>
            </a:endParaRPr>
          </a:p>
          <a:p>
            <a:pPr indent="0" lvl="0" marL="0" rtl="0" algn="l">
              <a:spcBef>
                <a:spcPts val="0"/>
              </a:spcBef>
              <a:spcAft>
                <a:spcPts val="0"/>
              </a:spcAft>
              <a:buNone/>
            </a:pPr>
            <a:r>
              <a:t/>
            </a:r>
            <a:endParaRPr sz="1500">
              <a:latin typeface="Maven Pro Medium"/>
              <a:ea typeface="Maven Pro Medium"/>
              <a:cs typeface="Maven Pro Medium"/>
              <a:sym typeface="Maven Pro Medium"/>
            </a:endParaRPr>
          </a:p>
          <a:p>
            <a:pPr indent="-342900" lvl="0" marL="457200" rtl="0" algn="l">
              <a:spcBef>
                <a:spcPts val="0"/>
              </a:spcBef>
              <a:spcAft>
                <a:spcPts val="0"/>
              </a:spcAft>
              <a:buSzPts val="1800"/>
              <a:buChar char="●"/>
            </a:pPr>
            <a:r>
              <a:rPr lang="en" sz="1600">
                <a:solidFill>
                  <a:schemeClr val="lt2"/>
                </a:solidFill>
              </a:rPr>
              <a:t>July</a:t>
            </a:r>
            <a:r>
              <a:rPr lang="en" sz="1500"/>
              <a:t> as a release month brings in high revenue.</a:t>
            </a:r>
            <a:endParaRPr sz="1500"/>
          </a:p>
          <a:p>
            <a:pPr indent="0" lvl="0" marL="457200" rtl="0" algn="l">
              <a:spcBef>
                <a:spcPts val="0"/>
              </a:spcBef>
              <a:spcAft>
                <a:spcPts val="0"/>
              </a:spcAft>
              <a:buNone/>
            </a:pPr>
            <a:r>
              <a:t/>
            </a:r>
            <a:endParaRPr sz="1500"/>
          </a:p>
          <a:p>
            <a:pPr indent="-342900" lvl="0" marL="457200" rtl="0" algn="l">
              <a:spcBef>
                <a:spcPts val="0"/>
              </a:spcBef>
              <a:spcAft>
                <a:spcPts val="0"/>
              </a:spcAft>
              <a:buSzPts val="1800"/>
              <a:buChar char="●"/>
            </a:pPr>
            <a:r>
              <a:rPr lang="en" sz="1500"/>
              <a:t>Including elements of</a:t>
            </a:r>
            <a:r>
              <a:rPr lang="en" sz="1600">
                <a:solidFill>
                  <a:schemeClr val="accent1"/>
                </a:solidFill>
              </a:rPr>
              <a:t> action</a:t>
            </a:r>
            <a:r>
              <a:rPr lang="en" sz="1600"/>
              <a:t>, </a:t>
            </a:r>
            <a:r>
              <a:rPr lang="en" sz="1600">
                <a:solidFill>
                  <a:schemeClr val="accent2"/>
                </a:solidFill>
              </a:rPr>
              <a:t>adventure</a:t>
            </a:r>
            <a:r>
              <a:rPr lang="en" sz="1600"/>
              <a:t>,</a:t>
            </a:r>
            <a:r>
              <a:rPr lang="en" sz="1600">
                <a:solidFill>
                  <a:schemeClr val="accent3"/>
                </a:solidFill>
              </a:rPr>
              <a:t> history</a:t>
            </a:r>
            <a:r>
              <a:rPr lang="en" sz="1600"/>
              <a:t>, </a:t>
            </a:r>
            <a:r>
              <a:rPr lang="en" sz="1600">
                <a:solidFill>
                  <a:schemeClr val="accent4"/>
                </a:solidFill>
              </a:rPr>
              <a:t>fantasy</a:t>
            </a:r>
            <a:r>
              <a:rPr lang="en" sz="1500"/>
              <a:t> in the story of the movie will be beneficial as those genres have shown to generate high revenues.</a:t>
            </a:r>
            <a:endParaRPr sz="1500"/>
          </a:p>
          <a:p>
            <a:pPr indent="0" lvl="0" marL="457200" rtl="0" algn="l">
              <a:spcBef>
                <a:spcPts val="0"/>
              </a:spcBef>
              <a:spcAft>
                <a:spcPts val="0"/>
              </a:spcAft>
              <a:buNone/>
            </a:pPr>
            <a:r>
              <a:t/>
            </a:r>
            <a:endParaRPr sz="1500"/>
          </a:p>
          <a:p>
            <a:pPr indent="-342900" lvl="0" marL="457200" rtl="0" algn="l">
              <a:spcBef>
                <a:spcPts val="0"/>
              </a:spcBef>
              <a:spcAft>
                <a:spcPts val="0"/>
              </a:spcAft>
              <a:buSzPts val="1800"/>
              <a:buChar char="●"/>
            </a:pPr>
            <a:r>
              <a:rPr lang="en" sz="1500"/>
              <a:t>Keeping the </a:t>
            </a:r>
            <a:r>
              <a:rPr lang="en" sz="1600">
                <a:solidFill>
                  <a:schemeClr val="accent2"/>
                </a:solidFill>
              </a:rPr>
              <a:t>runtime</a:t>
            </a:r>
            <a:r>
              <a:rPr lang="en" sz="1500"/>
              <a:t> within a </a:t>
            </a:r>
            <a:r>
              <a:rPr lang="en" sz="1600">
                <a:solidFill>
                  <a:schemeClr val="accent5"/>
                </a:solidFill>
              </a:rPr>
              <a:t>50-150 minutes</a:t>
            </a:r>
            <a:r>
              <a:rPr lang="en" sz="1600"/>
              <a:t> </a:t>
            </a:r>
            <a:r>
              <a:rPr lang="en" sz="1500"/>
              <a:t>range, is optimal in ensuring high revenues.</a:t>
            </a:r>
            <a:endParaRPr sz="1500"/>
          </a:p>
          <a:p>
            <a:pPr indent="0" lvl="0" marL="457200" rtl="0" algn="l">
              <a:spcBef>
                <a:spcPts val="0"/>
              </a:spcBef>
              <a:spcAft>
                <a:spcPts val="0"/>
              </a:spcAft>
              <a:buNone/>
            </a:pPr>
            <a:r>
              <a:t/>
            </a:r>
            <a:endParaRPr sz="1600">
              <a:solidFill>
                <a:schemeClr val="accent6"/>
              </a:solidFill>
            </a:endParaRPr>
          </a:p>
          <a:p>
            <a:pPr indent="-342900" lvl="0" marL="457200" rtl="0" algn="l">
              <a:spcBef>
                <a:spcPts val="0"/>
              </a:spcBef>
              <a:spcAft>
                <a:spcPts val="0"/>
              </a:spcAft>
              <a:buSzPts val="1800"/>
              <a:buChar char="●"/>
            </a:pPr>
            <a:r>
              <a:rPr lang="en" sz="1600">
                <a:solidFill>
                  <a:schemeClr val="accent6"/>
                </a:solidFill>
              </a:rPr>
              <a:t>Popularity</a:t>
            </a:r>
            <a:r>
              <a:rPr lang="en" sz="1500"/>
              <a:t> has a moderately strong correlation with revenue, therefore, movie producers should make an effort to </a:t>
            </a:r>
            <a:r>
              <a:rPr lang="en" sz="1500">
                <a:solidFill>
                  <a:schemeClr val="accent3"/>
                </a:solidFill>
              </a:rPr>
              <a:t>market their movie well so that its popularity is high.</a:t>
            </a:r>
            <a:endParaRPr sz="1500">
              <a:solidFill>
                <a:schemeClr val="accent3"/>
              </a:solidFill>
            </a:endParaRPr>
          </a:p>
          <a:p>
            <a:pPr indent="0" lvl="0" marL="0" rtl="0" algn="l">
              <a:spcBef>
                <a:spcPts val="0"/>
              </a:spcBef>
              <a:spcAft>
                <a:spcPts val="0"/>
              </a:spcAft>
              <a:buNone/>
            </a:pPr>
            <a:r>
              <a:t/>
            </a:r>
            <a:endParaRPr sz="1500"/>
          </a:p>
          <a:p>
            <a:pPr indent="-342900" lvl="0" marL="457200" rtl="0" algn="l">
              <a:spcBef>
                <a:spcPts val="0"/>
              </a:spcBef>
              <a:spcAft>
                <a:spcPts val="0"/>
              </a:spcAft>
              <a:buSzPts val="1800"/>
              <a:buChar char="●"/>
            </a:pPr>
            <a:r>
              <a:rPr lang="en" sz="1500"/>
              <a:t>Including </a:t>
            </a:r>
            <a:r>
              <a:rPr lang="en" sz="1600">
                <a:solidFill>
                  <a:schemeClr val="accent4"/>
                </a:solidFill>
              </a:rPr>
              <a:t>actors</a:t>
            </a:r>
            <a:r>
              <a:rPr lang="en" sz="1500"/>
              <a:t> with a</a:t>
            </a:r>
            <a:r>
              <a:rPr lang="en" sz="1500">
                <a:solidFill>
                  <a:schemeClr val="lt2"/>
                </a:solidFill>
              </a:rPr>
              <a:t> consistently successful work performance </a:t>
            </a:r>
            <a:r>
              <a:rPr lang="en" sz="1500"/>
              <a:t>in the movie, may enhance the chances of generating a higher revenue.</a:t>
            </a:r>
            <a:endParaRPr sz="1500"/>
          </a:p>
        </p:txBody>
      </p:sp>
      <p:sp>
        <p:nvSpPr>
          <p:cNvPr id="1266" name="Google Shape;1266;p79"/>
          <p:cNvSpPr txBox="1"/>
          <p:nvPr>
            <p:ph type="ctrTitle"/>
          </p:nvPr>
        </p:nvSpPr>
        <p:spPr>
          <a:xfrm>
            <a:off x="59825" y="152400"/>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accent5"/>
                </a:solidFill>
              </a:rPr>
              <a:t>CONCLUSION</a:t>
            </a:r>
            <a:endParaRPr sz="3200">
              <a:solidFill>
                <a:schemeClr val="accent5"/>
              </a:solidFill>
            </a:endParaRPr>
          </a:p>
        </p:txBody>
      </p:sp>
      <p:sp>
        <p:nvSpPr>
          <p:cNvPr id="1267" name="Google Shape;1267;p79"/>
          <p:cNvSpPr txBox="1"/>
          <p:nvPr/>
        </p:nvSpPr>
        <p:spPr>
          <a:xfrm>
            <a:off x="407400" y="814175"/>
            <a:ext cx="8329200" cy="3586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aven Pro Medium"/>
                <a:ea typeface="Maven Pro Medium"/>
                <a:cs typeface="Maven Pro Medium"/>
                <a:sym typeface="Maven Pro Medium"/>
              </a:rPr>
              <a:t>What did we learn?</a:t>
            </a:r>
            <a:endParaRPr sz="2000">
              <a:solidFill>
                <a:schemeClr val="lt1"/>
              </a:solidFill>
              <a:latin typeface="Maven Pro Medium"/>
              <a:ea typeface="Maven Pro Medium"/>
              <a:cs typeface="Maven Pro Medium"/>
              <a:sym typeface="Maven Pro Medium"/>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Random Forest Regression</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XGBoost</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Medium"/>
              <a:ea typeface="Maven Pro Medium"/>
              <a:cs typeface="Maven Pro Medium"/>
              <a:sym typeface="Maven Pro Medium"/>
            </a:endParaRPr>
          </a:p>
          <a:p>
            <a:pPr indent="0" lvl="0" marL="0" rtl="0" algn="l">
              <a:spcBef>
                <a:spcPts val="0"/>
              </a:spcBef>
              <a:spcAft>
                <a:spcPts val="0"/>
              </a:spcAft>
              <a:buNone/>
            </a:pPr>
            <a:r>
              <a:rPr lang="en" sz="2000">
                <a:solidFill>
                  <a:schemeClr val="lt1"/>
                </a:solidFill>
                <a:latin typeface="Maven Pro Medium"/>
                <a:ea typeface="Maven Pro Medium"/>
                <a:cs typeface="Maven Pro Medium"/>
                <a:sym typeface="Maven Pro Medium"/>
              </a:rPr>
              <a:t>Project Outcomes and Conclusions:</a:t>
            </a:r>
            <a:endParaRPr sz="2000">
              <a:solidFill>
                <a:schemeClr val="lt1"/>
              </a:solidFill>
              <a:latin typeface="Maven Pro Medium"/>
              <a:ea typeface="Maven Pro Medium"/>
              <a:cs typeface="Maven Pro Medium"/>
              <a:sym typeface="Maven Pro Medium"/>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P</a:t>
            </a:r>
            <a:r>
              <a:rPr lang="en" sz="1800">
                <a:solidFill>
                  <a:schemeClr val="lt1"/>
                </a:solidFill>
                <a:latin typeface="Maven Pro"/>
                <a:ea typeface="Maven Pro"/>
                <a:cs typeface="Maven Pro"/>
                <a:sym typeface="Maven Pro"/>
              </a:rPr>
              <a:t>redict revenue of a movie based on factors during the making of the movie.</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Random forest and Multivariate linear regression did give most similar accuracy, however linear regression accuracy was most similar in train and test. </a:t>
            </a:r>
            <a:endParaRPr>
              <a:solidFill>
                <a:schemeClr val="lt1"/>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80"/>
          <p:cNvSpPr txBox="1"/>
          <p:nvPr>
            <p:ph idx="1" type="body"/>
          </p:nvPr>
        </p:nvSpPr>
        <p:spPr>
          <a:xfrm>
            <a:off x="537900" y="730200"/>
            <a:ext cx="8137800" cy="4202700"/>
          </a:xfrm>
          <a:prstGeom prst="rect">
            <a:avLst/>
          </a:prstGeom>
          <a:solidFill>
            <a:srgbClr val="0E2A47"/>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900" u="sng">
                <a:latin typeface="Maven Pro Medium"/>
                <a:ea typeface="Maven Pro Medium"/>
                <a:cs typeface="Maven Pro Medium"/>
                <a:sym typeface="Maven Pro Medium"/>
              </a:rPr>
              <a:t>Data-driven insights and </a:t>
            </a:r>
            <a:r>
              <a:rPr lang="en" sz="1900" u="sng">
                <a:latin typeface="Maven Pro Medium"/>
                <a:ea typeface="Maven Pro Medium"/>
                <a:cs typeface="Maven Pro Medium"/>
                <a:sym typeface="Maven Pro Medium"/>
              </a:rPr>
              <a:t>recommendations</a:t>
            </a:r>
            <a:r>
              <a:rPr lang="en" sz="1900" u="sng">
                <a:latin typeface="Maven Pro Medium"/>
                <a:ea typeface="Maven Pro Medium"/>
                <a:cs typeface="Maven Pro Medium"/>
                <a:sym typeface="Maven Pro Medium"/>
              </a:rPr>
              <a:t>:</a:t>
            </a:r>
            <a:endParaRPr sz="1900" u="sng">
              <a:latin typeface="Maven Pro Medium"/>
              <a:ea typeface="Maven Pro Medium"/>
              <a:cs typeface="Maven Pro Medium"/>
              <a:sym typeface="Maven Pro Medium"/>
            </a:endParaRPr>
          </a:p>
          <a:p>
            <a:pPr indent="0" lvl="0" marL="0" rtl="0" algn="l">
              <a:spcBef>
                <a:spcPts val="0"/>
              </a:spcBef>
              <a:spcAft>
                <a:spcPts val="0"/>
              </a:spcAft>
              <a:buNone/>
            </a:pPr>
            <a:r>
              <a:t/>
            </a:r>
            <a:endParaRPr sz="1500">
              <a:latin typeface="Maven Pro Medium"/>
              <a:ea typeface="Maven Pro Medium"/>
              <a:cs typeface="Maven Pro Medium"/>
              <a:sym typeface="Maven Pro Medium"/>
            </a:endParaRPr>
          </a:p>
          <a:p>
            <a:pPr indent="-342900" lvl="0" marL="457200" rtl="0" algn="l">
              <a:spcBef>
                <a:spcPts val="0"/>
              </a:spcBef>
              <a:spcAft>
                <a:spcPts val="0"/>
              </a:spcAft>
              <a:buSzPts val="1800"/>
              <a:buChar char="●"/>
            </a:pPr>
            <a:r>
              <a:rPr lang="en" sz="1600">
                <a:solidFill>
                  <a:schemeClr val="lt2"/>
                </a:solidFill>
              </a:rPr>
              <a:t>July</a:t>
            </a:r>
            <a:r>
              <a:rPr lang="en" sz="1500"/>
              <a:t> as a release month brings in high revenue.</a:t>
            </a:r>
            <a:endParaRPr sz="1500"/>
          </a:p>
          <a:p>
            <a:pPr indent="0" lvl="0" marL="457200" rtl="0" algn="l">
              <a:spcBef>
                <a:spcPts val="0"/>
              </a:spcBef>
              <a:spcAft>
                <a:spcPts val="0"/>
              </a:spcAft>
              <a:buNone/>
            </a:pPr>
            <a:r>
              <a:t/>
            </a:r>
            <a:endParaRPr sz="1500"/>
          </a:p>
          <a:p>
            <a:pPr indent="-342900" lvl="0" marL="457200" rtl="0" algn="l">
              <a:spcBef>
                <a:spcPts val="0"/>
              </a:spcBef>
              <a:spcAft>
                <a:spcPts val="0"/>
              </a:spcAft>
              <a:buSzPts val="1800"/>
              <a:buChar char="●"/>
            </a:pPr>
            <a:r>
              <a:rPr lang="en" sz="1500"/>
              <a:t>Including elements of</a:t>
            </a:r>
            <a:r>
              <a:rPr lang="en" sz="1600">
                <a:solidFill>
                  <a:schemeClr val="accent1"/>
                </a:solidFill>
              </a:rPr>
              <a:t> action</a:t>
            </a:r>
            <a:r>
              <a:rPr lang="en" sz="1600"/>
              <a:t>, </a:t>
            </a:r>
            <a:r>
              <a:rPr lang="en" sz="1600">
                <a:solidFill>
                  <a:schemeClr val="accent2"/>
                </a:solidFill>
              </a:rPr>
              <a:t>adventure</a:t>
            </a:r>
            <a:r>
              <a:rPr lang="en" sz="1600"/>
              <a:t>,</a:t>
            </a:r>
            <a:r>
              <a:rPr lang="en" sz="1600">
                <a:solidFill>
                  <a:schemeClr val="accent3"/>
                </a:solidFill>
              </a:rPr>
              <a:t> history</a:t>
            </a:r>
            <a:r>
              <a:rPr lang="en" sz="1600"/>
              <a:t>, </a:t>
            </a:r>
            <a:r>
              <a:rPr lang="en" sz="1600">
                <a:solidFill>
                  <a:schemeClr val="accent4"/>
                </a:solidFill>
              </a:rPr>
              <a:t>fantasy</a:t>
            </a:r>
            <a:r>
              <a:rPr lang="en" sz="1500"/>
              <a:t> in the story of the movie will be beneficial as those genres have shown to generate high revenues.</a:t>
            </a:r>
            <a:endParaRPr sz="1500"/>
          </a:p>
          <a:p>
            <a:pPr indent="0" lvl="0" marL="457200" rtl="0" algn="l">
              <a:spcBef>
                <a:spcPts val="0"/>
              </a:spcBef>
              <a:spcAft>
                <a:spcPts val="0"/>
              </a:spcAft>
              <a:buNone/>
            </a:pPr>
            <a:r>
              <a:t/>
            </a:r>
            <a:endParaRPr sz="1500"/>
          </a:p>
          <a:p>
            <a:pPr indent="-342900" lvl="0" marL="457200" rtl="0" algn="l">
              <a:spcBef>
                <a:spcPts val="0"/>
              </a:spcBef>
              <a:spcAft>
                <a:spcPts val="0"/>
              </a:spcAft>
              <a:buSzPts val="1800"/>
              <a:buChar char="●"/>
            </a:pPr>
            <a:r>
              <a:rPr lang="en" sz="1500"/>
              <a:t>Keeping the </a:t>
            </a:r>
            <a:r>
              <a:rPr lang="en" sz="1600">
                <a:solidFill>
                  <a:schemeClr val="accent2"/>
                </a:solidFill>
              </a:rPr>
              <a:t>runtime</a:t>
            </a:r>
            <a:r>
              <a:rPr lang="en" sz="1500"/>
              <a:t> within a </a:t>
            </a:r>
            <a:r>
              <a:rPr lang="en" sz="1600">
                <a:solidFill>
                  <a:schemeClr val="accent5"/>
                </a:solidFill>
              </a:rPr>
              <a:t>50-150 minutes</a:t>
            </a:r>
            <a:r>
              <a:rPr lang="en" sz="1600"/>
              <a:t> </a:t>
            </a:r>
            <a:r>
              <a:rPr lang="en" sz="1500"/>
              <a:t>range, is optimal in ensuring high revenues.</a:t>
            </a:r>
            <a:endParaRPr sz="1500"/>
          </a:p>
          <a:p>
            <a:pPr indent="0" lvl="0" marL="457200" rtl="0" algn="l">
              <a:spcBef>
                <a:spcPts val="0"/>
              </a:spcBef>
              <a:spcAft>
                <a:spcPts val="0"/>
              </a:spcAft>
              <a:buNone/>
            </a:pPr>
            <a:r>
              <a:t/>
            </a:r>
            <a:endParaRPr sz="1600">
              <a:solidFill>
                <a:schemeClr val="accent6"/>
              </a:solidFill>
            </a:endParaRPr>
          </a:p>
          <a:p>
            <a:pPr indent="-342900" lvl="0" marL="457200" rtl="0" algn="l">
              <a:spcBef>
                <a:spcPts val="0"/>
              </a:spcBef>
              <a:spcAft>
                <a:spcPts val="0"/>
              </a:spcAft>
              <a:buSzPts val="1800"/>
              <a:buChar char="●"/>
            </a:pPr>
            <a:r>
              <a:rPr lang="en" sz="1600">
                <a:solidFill>
                  <a:schemeClr val="accent6"/>
                </a:solidFill>
              </a:rPr>
              <a:t>Popularity</a:t>
            </a:r>
            <a:r>
              <a:rPr lang="en" sz="1500"/>
              <a:t> has a moderately strong correlation with revenue, therefore, movie producers should make an effort to </a:t>
            </a:r>
            <a:r>
              <a:rPr lang="en" sz="1500">
                <a:solidFill>
                  <a:schemeClr val="accent3"/>
                </a:solidFill>
              </a:rPr>
              <a:t>market their movie well so that its popularity is high.</a:t>
            </a:r>
            <a:endParaRPr sz="1500">
              <a:solidFill>
                <a:schemeClr val="accent3"/>
              </a:solidFill>
            </a:endParaRPr>
          </a:p>
          <a:p>
            <a:pPr indent="0" lvl="0" marL="0" rtl="0" algn="l">
              <a:spcBef>
                <a:spcPts val="0"/>
              </a:spcBef>
              <a:spcAft>
                <a:spcPts val="0"/>
              </a:spcAft>
              <a:buNone/>
            </a:pPr>
            <a:r>
              <a:t/>
            </a:r>
            <a:endParaRPr sz="1500"/>
          </a:p>
          <a:p>
            <a:pPr indent="-342900" lvl="0" marL="457200" rtl="0" algn="l">
              <a:spcBef>
                <a:spcPts val="0"/>
              </a:spcBef>
              <a:spcAft>
                <a:spcPts val="0"/>
              </a:spcAft>
              <a:buSzPts val="1800"/>
              <a:buChar char="●"/>
            </a:pPr>
            <a:r>
              <a:rPr lang="en" sz="1500"/>
              <a:t>Including </a:t>
            </a:r>
            <a:r>
              <a:rPr lang="en" sz="1600">
                <a:solidFill>
                  <a:schemeClr val="accent4"/>
                </a:solidFill>
              </a:rPr>
              <a:t>actors</a:t>
            </a:r>
            <a:r>
              <a:rPr lang="en" sz="1500"/>
              <a:t> with a</a:t>
            </a:r>
            <a:r>
              <a:rPr lang="en" sz="1500">
                <a:solidFill>
                  <a:schemeClr val="lt2"/>
                </a:solidFill>
              </a:rPr>
              <a:t> consistently successful work performance </a:t>
            </a:r>
            <a:r>
              <a:rPr lang="en" sz="1500"/>
              <a:t>in the movie may enhance the chances of generating a higher revenue.</a:t>
            </a:r>
            <a:endParaRPr sz="1500"/>
          </a:p>
        </p:txBody>
      </p:sp>
      <p:sp>
        <p:nvSpPr>
          <p:cNvPr id="1273" name="Google Shape;1273;p80"/>
          <p:cNvSpPr txBox="1"/>
          <p:nvPr>
            <p:ph type="ctrTitle"/>
          </p:nvPr>
        </p:nvSpPr>
        <p:spPr>
          <a:xfrm>
            <a:off x="59825" y="152400"/>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accent5"/>
                </a:solidFill>
              </a:rPr>
              <a:t>CONCLUSION</a:t>
            </a:r>
            <a:endParaRPr sz="3200">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4"/>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a:t>
            </a:r>
            <a:endParaRPr/>
          </a:p>
        </p:txBody>
      </p:sp>
      <p:pic>
        <p:nvPicPr>
          <p:cNvPr id="931" name="Google Shape;931;p54"/>
          <p:cNvPicPr preferRelativeResize="0"/>
          <p:nvPr/>
        </p:nvPicPr>
        <p:blipFill>
          <a:blip r:embed="rId3">
            <a:alphaModFix/>
          </a:blip>
          <a:stretch>
            <a:fillRect/>
          </a:stretch>
        </p:blipFill>
        <p:spPr>
          <a:xfrm>
            <a:off x="618825" y="1361200"/>
            <a:ext cx="1538124" cy="1553864"/>
          </a:xfrm>
          <a:prstGeom prst="rect">
            <a:avLst/>
          </a:prstGeom>
          <a:noFill/>
          <a:ln>
            <a:noFill/>
          </a:ln>
        </p:spPr>
      </p:pic>
      <p:sp>
        <p:nvSpPr>
          <p:cNvPr id="932" name="Google Shape;932;p54"/>
          <p:cNvSpPr txBox="1"/>
          <p:nvPr/>
        </p:nvSpPr>
        <p:spPr>
          <a:xfrm>
            <a:off x="751327" y="2915062"/>
            <a:ext cx="127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Maven Pro"/>
                <a:ea typeface="Maven Pro"/>
                <a:cs typeface="Maven Pro"/>
                <a:sym typeface="Maven Pro"/>
              </a:rPr>
              <a:t>COVID-19</a:t>
            </a:r>
            <a:endParaRPr sz="1600">
              <a:solidFill>
                <a:schemeClr val="lt1"/>
              </a:solidFill>
              <a:latin typeface="Maven Pro"/>
              <a:ea typeface="Maven Pro"/>
              <a:cs typeface="Maven Pro"/>
              <a:sym typeface="Maven Pro"/>
            </a:endParaRPr>
          </a:p>
        </p:txBody>
      </p:sp>
      <p:pic>
        <p:nvPicPr>
          <p:cNvPr id="933" name="Google Shape;933;p54"/>
          <p:cNvPicPr preferRelativeResize="0"/>
          <p:nvPr/>
        </p:nvPicPr>
        <p:blipFill rotWithShape="1">
          <a:blip r:embed="rId4">
            <a:alphaModFix/>
          </a:blip>
          <a:srcRect b="0" l="14712" r="13448" t="3883"/>
          <a:stretch/>
        </p:blipFill>
        <p:spPr>
          <a:xfrm>
            <a:off x="2758788" y="440800"/>
            <a:ext cx="2895200" cy="2905349"/>
          </a:xfrm>
          <a:prstGeom prst="rect">
            <a:avLst/>
          </a:prstGeom>
          <a:noFill/>
          <a:ln>
            <a:noFill/>
          </a:ln>
        </p:spPr>
      </p:pic>
      <p:pic>
        <p:nvPicPr>
          <p:cNvPr id="934" name="Google Shape;934;p54"/>
          <p:cNvPicPr preferRelativeResize="0"/>
          <p:nvPr/>
        </p:nvPicPr>
        <p:blipFill>
          <a:blip r:embed="rId5">
            <a:alphaModFix/>
          </a:blip>
          <a:stretch>
            <a:fillRect/>
          </a:stretch>
        </p:blipFill>
        <p:spPr>
          <a:xfrm>
            <a:off x="5960224" y="673975"/>
            <a:ext cx="2471552" cy="2089249"/>
          </a:xfrm>
          <a:prstGeom prst="rect">
            <a:avLst/>
          </a:prstGeom>
          <a:noFill/>
          <a:ln>
            <a:noFill/>
          </a:ln>
        </p:spPr>
      </p:pic>
      <p:pic>
        <p:nvPicPr>
          <p:cNvPr id="935" name="Google Shape;935;p54"/>
          <p:cNvPicPr preferRelativeResize="0"/>
          <p:nvPr/>
        </p:nvPicPr>
        <p:blipFill>
          <a:blip r:embed="rId6">
            <a:alphaModFix/>
          </a:blip>
          <a:stretch>
            <a:fillRect/>
          </a:stretch>
        </p:blipFill>
        <p:spPr>
          <a:xfrm>
            <a:off x="6089638" y="2958499"/>
            <a:ext cx="2212717" cy="1976175"/>
          </a:xfrm>
          <a:prstGeom prst="rect">
            <a:avLst/>
          </a:prstGeom>
          <a:noFill/>
          <a:ln>
            <a:noFill/>
          </a:ln>
        </p:spPr>
      </p:pic>
      <p:pic>
        <p:nvPicPr>
          <p:cNvPr id="936" name="Google Shape;936;p54"/>
          <p:cNvPicPr preferRelativeResize="0"/>
          <p:nvPr/>
        </p:nvPicPr>
        <p:blipFill>
          <a:blip r:embed="rId7">
            <a:alphaModFix/>
          </a:blip>
          <a:stretch>
            <a:fillRect/>
          </a:stretch>
        </p:blipFill>
        <p:spPr>
          <a:xfrm>
            <a:off x="2509475" y="3445325"/>
            <a:ext cx="3393831" cy="155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81"/>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t>THANK YOU!</a:t>
            </a:r>
            <a:endParaRPr sz="7500">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82"/>
          <p:cNvSpPr txBox="1"/>
          <p:nvPr>
            <p:ph idx="1" type="body"/>
          </p:nvPr>
        </p:nvSpPr>
        <p:spPr>
          <a:xfrm>
            <a:off x="0" y="989475"/>
            <a:ext cx="9144000" cy="3843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Derrick M. (2021 October 26). </a:t>
            </a:r>
            <a:r>
              <a:rPr i="1" lang="en" sz="1700"/>
              <a:t>Random Forest Regression: When Does It Fail and Why? </a:t>
            </a:r>
            <a:r>
              <a:rPr lang="en" sz="1700"/>
              <a:t>Neptune Blog. </a:t>
            </a:r>
            <a:r>
              <a:rPr lang="en" sz="1700" u="sng">
                <a:solidFill>
                  <a:schemeClr val="hlink"/>
                </a:solidFill>
                <a:hlinkClick r:id="rId3"/>
              </a:rPr>
              <a:t>https://neptune.ai/blog/random-forest-regression-when-does-it-fail-and-why</a:t>
            </a:r>
            <a:r>
              <a:rPr lang="en" sz="1700"/>
              <a:t> </a:t>
            </a:r>
            <a:endParaRPr sz="1700"/>
          </a:p>
          <a:p>
            <a:pPr indent="-336550" lvl="0" marL="457200" rtl="0" algn="l">
              <a:spcBef>
                <a:spcPts val="0"/>
              </a:spcBef>
              <a:spcAft>
                <a:spcPts val="0"/>
              </a:spcAft>
              <a:buSzPts val="1700"/>
              <a:buChar char="●"/>
            </a:pPr>
            <a:r>
              <a:rPr lang="en" sz="1700"/>
              <a:t>Berna B. (n.d). </a:t>
            </a:r>
            <a:r>
              <a:rPr i="1" lang="en" sz="1700"/>
              <a:t>EDA &amp; Random Forest &amp; XGBoost - TMDB Box Office. </a:t>
            </a:r>
            <a:r>
              <a:rPr lang="en" sz="1700"/>
              <a:t>Kaggle. </a:t>
            </a:r>
            <a:r>
              <a:rPr lang="en" sz="1700" u="sng">
                <a:solidFill>
                  <a:schemeClr val="hlink"/>
                </a:solidFill>
                <a:hlinkClick r:id="rId4"/>
              </a:rPr>
              <a:t>https://www.kaggle.com/code/bernabas/eda-random-forest-xgboost-tmdb-box-office</a:t>
            </a:r>
            <a:r>
              <a:rPr lang="en" sz="1700"/>
              <a:t> </a:t>
            </a:r>
            <a:endParaRPr sz="1700"/>
          </a:p>
          <a:p>
            <a:pPr indent="-336550" lvl="0" marL="457200" rtl="0" algn="l">
              <a:spcBef>
                <a:spcPts val="0"/>
              </a:spcBef>
              <a:spcAft>
                <a:spcPts val="0"/>
              </a:spcAft>
              <a:buSzPts val="1700"/>
              <a:buChar char="●"/>
            </a:pPr>
            <a:r>
              <a:rPr lang="en" sz="1700"/>
              <a:t>Sruthi E R. (2021 June 17). </a:t>
            </a:r>
            <a:r>
              <a:rPr i="1" lang="en" sz="1700"/>
              <a:t>Understanding Random Forest</a:t>
            </a:r>
            <a:r>
              <a:rPr lang="en" sz="1700"/>
              <a:t>. Analytics Vidhya. </a:t>
            </a:r>
            <a:r>
              <a:rPr lang="en" sz="1700" u="sng">
                <a:solidFill>
                  <a:schemeClr val="hlink"/>
                </a:solidFill>
                <a:hlinkClick r:id="rId5"/>
              </a:rPr>
              <a:t>https://www.analyticsvidhya.com/blog/2021/06/understanding-random-forest/#:~:text=Random%20forest%20is%20a%20Supervised,average%20in%20case%20of%20regression</a:t>
            </a:r>
            <a:r>
              <a:rPr lang="en" sz="1700"/>
              <a:t>.</a:t>
            </a:r>
            <a:endParaRPr sz="1700"/>
          </a:p>
          <a:p>
            <a:pPr indent="-336550" lvl="0" marL="457200" rtl="0" algn="l">
              <a:spcBef>
                <a:spcPts val="0"/>
              </a:spcBef>
              <a:spcAft>
                <a:spcPts val="0"/>
              </a:spcAft>
              <a:buSzPts val="1700"/>
              <a:buChar char="●"/>
            </a:pPr>
            <a:r>
              <a:rPr lang="en" sz="1700"/>
              <a:t>XGBoost (n.d). </a:t>
            </a:r>
            <a:r>
              <a:rPr i="1" lang="en" sz="1700"/>
              <a:t>XGBoost Documentation.</a:t>
            </a:r>
            <a:r>
              <a:rPr lang="en" sz="1700"/>
              <a:t> </a:t>
            </a:r>
            <a:r>
              <a:rPr lang="en" sz="1700" u="sng">
                <a:hlinkClick r:id="rId6"/>
              </a:rPr>
              <a:t>https://xgboost.readthedocs.io/en/stable/</a:t>
            </a:r>
            <a:endParaRPr sz="1700"/>
          </a:p>
          <a:p>
            <a:pPr indent="-336550" lvl="0" marL="457200" rtl="0" algn="l">
              <a:spcBef>
                <a:spcPts val="0"/>
              </a:spcBef>
              <a:spcAft>
                <a:spcPts val="0"/>
              </a:spcAft>
              <a:buSzPts val="1700"/>
              <a:buChar char="●"/>
            </a:pPr>
            <a:r>
              <a:rPr lang="en" sz="1700"/>
              <a:t>The Movie Database (n.d). </a:t>
            </a:r>
            <a:r>
              <a:rPr i="1" lang="en" sz="1700"/>
              <a:t>The Movie Database website</a:t>
            </a:r>
            <a:r>
              <a:rPr lang="en" sz="1700"/>
              <a:t>. </a:t>
            </a:r>
            <a:r>
              <a:rPr lang="en" sz="1700" u="sng">
                <a:solidFill>
                  <a:schemeClr val="hlink"/>
                </a:solidFill>
                <a:hlinkClick r:id="rId7"/>
              </a:rPr>
              <a:t>https://www.themoviedb.org/</a:t>
            </a:r>
            <a:r>
              <a:rPr lang="en" sz="1700"/>
              <a:t> </a:t>
            </a:r>
            <a:endParaRPr sz="1700"/>
          </a:p>
        </p:txBody>
      </p:sp>
      <p:sp>
        <p:nvSpPr>
          <p:cNvPr id="1284" name="Google Shape;1284;p82"/>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5"/>
          <p:cNvSpPr txBox="1"/>
          <p:nvPr>
            <p:ph idx="1" type="body"/>
          </p:nvPr>
        </p:nvSpPr>
        <p:spPr>
          <a:xfrm>
            <a:off x="4068950" y="1788750"/>
            <a:ext cx="3792900" cy="15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How can movie producers maximise their profit?</a:t>
            </a:r>
            <a:endParaRPr sz="3100"/>
          </a:p>
        </p:txBody>
      </p:sp>
      <p:sp>
        <p:nvSpPr>
          <p:cNvPr id="942" name="Google Shape;942;p55"/>
          <p:cNvSpPr txBox="1"/>
          <p:nvPr>
            <p:ph type="ctrTitle"/>
          </p:nvPr>
        </p:nvSpPr>
        <p:spPr>
          <a:xfrm>
            <a:off x="484350" y="411675"/>
            <a:ext cx="3501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pic>
        <p:nvPicPr>
          <p:cNvPr id="943" name="Google Shape;943;p55"/>
          <p:cNvPicPr preferRelativeResize="0"/>
          <p:nvPr/>
        </p:nvPicPr>
        <p:blipFill>
          <a:blip r:embed="rId3">
            <a:alphaModFix/>
          </a:blip>
          <a:stretch>
            <a:fillRect/>
          </a:stretch>
        </p:blipFill>
        <p:spPr>
          <a:xfrm>
            <a:off x="1246600" y="1583212"/>
            <a:ext cx="1977075" cy="197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How do different variables affect the </a:t>
            </a:r>
            <a:r>
              <a:rPr i="1" lang="en" sz="3100" u="sng"/>
              <a:t>revenue</a:t>
            </a:r>
            <a:r>
              <a:rPr lang="en" sz="3100"/>
              <a:t> of a movie?</a:t>
            </a:r>
            <a:endParaRPr sz="3100"/>
          </a:p>
        </p:txBody>
      </p:sp>
      <p:grpSp>
        <p:nvGrpSpPr>
          <p:cNvPr id="949" name="Google Shape;949;p56"/>
          <p:cNvGrpSpPr/>
          <p:nvPr/>
        </p:nvGrpSpPr>
        <p:grpSpPr>
          <a:xfrm>
            <a:off x="4834661" y="989482"/>
            <a:ext cx="2851442" cy="3213988"/>
            <a:chOff x="2501950" y="1507050"/>
            <a:chExt cx="2392350" cy="2696525"/>
          </a:xfrm>
        </p:grpSpPr>
        <p:sp>
          <p:nvSpPr>
            <p:cNvPr id="950" name="Google Shape;950;p56"/>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56"/>
          <p:cNvGrpSpPr/>
          <p:nvPr/>
        </p:nvGrpSpPr>
        <p:grpSpPr>
          <a:xfrm>
            <a:off x="7686104" y="-476250"/>
            <a:ext cx="2291257" cy="2922300"/>
            <a:chOff x="4882900" y="-64350"/>
            <a:chExt cx="2493750" cy="2922300"/>
          </a:xfrm>
        </p:grpSpPr>
        <p:sp>
          <p:nvSpPr>
            <p:cNvPr id="970" name="Google Shape;970;p56"/>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56"/>
          <p:cNvGrpSpPr/>
          <p:nvPr/>
        </p:nvGrpSpPr>
        <p:grpSpPr>
          <a:xfrm>
            <a:off x="5510697" y="1344000"/>
            <a:ext cx="1749634" cy="2504960"/>
            <a:chOff x="4882340" y="1509358"/>
            <a:chExt cx="246171" cy="351095"/>
          </a:xfrm>
        </p:grpSpPr>
        <p:sp>
          <p:nvSpPr>
            <p:cNvPr id="976" name="Google Shape;976;p56"/>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56"/>
          <p:cNvSpPr txBox="1"/>
          <p:nvPr>
            <p:ph type="ctrTitle"/>
          </p:nvPr>
        </p:nvSpPr>
        <p:spPr>
          <a:xfrm>
            <a:off x="484350" y="411675"/>
            <a:ext cx="3501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DEFINITION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57"/>
          <p:cNvSpPr txBox="1"/>
          <p:nvPr>
            <p:ph type="ctrTitle"/>
          </p:nvPr>
        </p:nvSpPr>
        <p:spPr>
          <a:xfrm>
            <a:off x="1495450" y="1992475"/>
            <a:ext cx="37071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987" name="Google Shape;987;p57"/>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989" name="Google Shape;989;p5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 name="Google Shape;991;p57"/>
          <p:cNvCxnSpPr>
            <a:stCxn id="987"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8"/>
          <p:cNvSpPr txBox="1"/>
          <p:nvPr>
            <p:ph type="ctrTitle"/>
          </p:nvPr>
        </p:nvSpPr>
        <p:spPr>
          <a:xfrm>
            <a:off x="618825" y="411675"/>
            <a:ext cx="3025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EXTRACTION</a:t>
            </a:r>
            <a:endParaRPr/>
          </a:p>
        </p:txBody>
      </p:sp>
      <p:pic>
        <p:nvPicPr>
          <p:cNvPr id="997" name="Google Shape;997;p58"/>
          <p:cNvPicPr preferRelativeResize="0"/>
          <p:nvPr/>
        </p:nvPicPr>
        <p:blipFill rotWithShape="1">
          <a:blip r:embed="rId3">
            <a:alphaModFix/>
          </a:blip>
          <a:srcRect b="20842" l="0" r="0" t="0"/>
          <a:stretch/>
        </p:blipFill>
        <p:spPr>
          <a:xfrm>
            <a:off x="4816150" y="1881875"/>
            <a:ext cx="3885463" cy="2846075"/>
          </a:xfrm>
          <a:prstGeom prst="rect">
            <a:avLst/>
          </a:prstGeom>
          <a:noFill/>
          <a:ln>
            <a:noFill/>
          </a:ln>
        </p:spPr>
      </p:pic>
      <p:pic>
        <p:nvPicPr>
          <p:cNvPr id="998" name="Google Shape;998;p58"/>
          <p:cNvPicPr preferRelativeResize="0"/>
          <p:nvPr/>
        </p:nvPicPr>
        <p:blipFill>
          <a:blip r:embed="rId4">
            <a:alphaModFix/>
          </a:blip>
          <a:stretch>
            <a:fillRect/>
          </a:stretch>
        </p:blipFill>
        <p:spPr>
          <a:xfrm>
            <a:off x="4554475" y="301175"/>
            <a:ext cx="4408826" cy="1425050"/>
          </a:xfrm>
          <a:prstGeom prst="rect">
            <a:avLst/>
          </a:prstGeom>
          <a:noFill/>
          <a:ln>
            <a:noFill/>
          </a:ln>
        </p:spPr>
      </p:pic>
      <p:pic>
        <p:nvPicPr>
          <p:cNvPr id="999" name="Google Shape;999;p58"/>
          <p:cNvPicPr preferRelativeResize="0"/>
          <p:nvPr/>
        </p:nvPicPr>
        <p:blipFill>
          <a:blip r:embed="rId5">
            <a:alphaModFix/>
          </a:blip>
          <a:stretch>
            <a:fillRect/>
          </a:stretch>
        </p:blipFill>
        <p:spPr>
          <a:xfrm>
            <a:off x="1029263" y="1427013"/>
            <a:ext cx="3180475" cy="22894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59"/>
          <p:cNvSpPr txBox="1"/>
          <p:nvPr>
            <p:ph type="ctrTitle"/>
          </p:nvPr>
        </p:nvSpPr>
        <p:spPr>
          <a:xfrm>
            <a:off x="618825" y="411675"/>
            <a:ext cx="3025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EXTRACTION</a:t>
            </a:r>
            <a:endParaRPr/>
          </a:p>
        </p:txBody>
      </p:sp>
      <p:grpSp>
        <p:nvGrpSpPr>
          <p:cNvPr id="1005" name="Google Shape;1005;p59"/>
          <p:cNvGrpSpPr/>
          <p:nvPr/>
        </p:nvGrpSpPr>
        <p:grpSpPr>
          <a:xfrm>
            <a:off x="6091148" y="1258465"/>
            <a:ext cx="1974260" cy="2508620"/>
            <a:chOff x="1767069" y="3360146"/>
            <a:chExt cx="286324" cy="348163"/>
          </a:xfrm>
        </p:grpSpPr>
        <p:sp>
          <p:nvSpPr>
            <p:cNvPr id="1006" name="Google Shape;1006;p59"/>
            <p:cNvSpPr/>
            <p:nvPr/>
          </p:nvSpPr>
          <p:spPr>
            <a:xfrm>
              <a:off x="1767069" y="3404277"/>
              <a:ext cx="228223" cy="304033"/>
            </a:xfrm>
            <a:custGeom>
              <a:rect b="b" l="l" r="r" t="t"/>
              <a:pathLst>
                <a:path extrusionOk="0" h="9597" w="7204">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9"/>
            <p:cNvSpPr/>
            <p:nvPr/>
          </p:nvSpPr>
          <p:spPr>
            <a:xfrm>
              <a:off x="1799509" y="3360146"/>
              <a:ext cx="253884" cy="276883"/>
            </a:xfrm>
            <a:custGeom>
              <a:rect b="b" l="l" r="r" t="t"/>
              <a:pathLst>
                <a:path extrusionOk="0" h="8740" w="8014">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p:nvPr/>
          </p:nvSpPr>
          <p:spPr>
            <a:xfrm>
              <a:off x="1948120" y="3388532"/>
              <a:ext cx="78852" cy="75367"/>
            </a:xfrm>
            <a:custGeom>
              <a:rect b="b" l="l" r="r" t="t"/>
              <a:pathLst>
                <a:path extrusionOk="0" h="2379" w="2489">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9"/>
            <p:cNvSpPr/>
            <p:nvPr/>
          </p:nvSpPr>
          <p:spPr>
            <a:xfrm>
              <a:off x="1800270" y="3513636"/>
              <a:ext cx="162582" cy="10233"/>
            </a:xfrm>
            <a:custGeom>
              <a:rect b="b" l="l" r="r" t="t"/>
              <a:pathLst>
                <a:path extrusionOk="0" h="323" w="5132">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9"/>
            <p:cNvSpPr/>
            <p:nvPr/>
          </p:nvSpPr>
          <p:spPr>
            <a:xfrm>
              <a:off x="1800270" y="3536287"/>
              <a:ext cx="162582" cy="10201"/>
            </a:xfrm>
            <a:custGeom>
              <a:rect b="b" l="l" r="r" t="t"/>
              <a:pathLst>
                <a:path extrusionOk="0" h="322" w="5132">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p:nvPr/>
          </p:nvSpPr>
          <p:spPr>
            <a:xfrm>
              <a:off x="1800270" y="3558146"/>
              <a:ext cx="162582" cy="10613"/>
            </a:xfrm>
            <a:custGeom>
              <a:rect b="b" l="l" r="r" t="t"/>
              <a:pathLst>
                <a:path extrusionOk="0" h="335" w="5132">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9"/>
            <p:cNvSpPr/>
            <p:nvPr/>
          </p:nvSpPr>
          <p:spPr>
            <a:xfrm>
              <a:off x="1800270" y="3580798"/>
              <a:ext cx="162582" cy="10581"/>
            </a:xfrm>
            <a:custGeom>
              <a:rect b="b" l="l" r="r" t="t"/>
              <a:pathLst>
                <a:path extrusionOk="0" h="334" w="5132">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59"/>
          <p:cNvSpPr/>
          <p:nvPr/>
        </p:nvSpPr>
        <p:spPr>
          <a:xfrm>
            <a:off x="4442043" y="2056168"/>
            <a:ext cx="1268798" cy="787502"/>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9"/>
          <p:cNvSpPr txBox="1"/>
          <p:nvPr/>
        </p:nvSpPr>
        <p:spPr>
          <a:xfrm>
            <a:off x="6374775" y="3767075"/>
            <a:ext cx="1041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Maven Pro"/>
                <a:ea typeface="Maven Pro"/>
                <a:cs typeface="Maven Pro"/>
                <a:sym typeface="Maven Pro"/>
              </a:rPr>
              <a:t>CSV</a:t>
            </a:r>
            <a:endParaRPr sz="2200">
              <a:solidFill>
                <a:schemeClr val="lt1"/>
              </a:solidFill>
              <a:latin typeface="Maven Pro"/>
              <a:ea typeface="Maven Pro"/>
              <a:cs typeface="Maven Pro"/>
              <a:sym typeface="Maven Pro"/>
            </a:endParaRPr>
          </a:p>
        </p:txBody>
      </p:sp>
      <p:sp>
        <p:nvSpPr>
          <p:cNvPr id="1015" name="Google Shape;1015;p59"/>
          <p:cNvSpPr txBox="1"/>
          <p:nvPr/>
        </p:nvSpPr>
        <p:spPr>
          <a:xfrm>
            <a:off x="2049225" y="3767075"/>
            <a:ext cx="1041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Maven Pro"/>
                <a:ea typeface="Maven Pro"/>
                <a:cs typeface="Maven Pro"/>
                <a:sym typeface="Maven Pro"/>
              </a:rPr>
              <a:t>API</a:t>
            </a:r>
            <a:endParaRPr sz="2200">
              <a:solidFill>
                <a:schemeClr val="lt1"/>
              </a:solidFill>
              <a:latin typeface="Maven Pro"/>
              <a:ea typeface="Maven Pro"/>
              <a:cs typeface="Maven Pro"/>
              <a:sym typeface="Maven Pro"/>
            </a:endParaRPr>
          </a:p>
        </p:txBody>
      </p:sp>
      <p:grpSp>
        <p:nvGrpSpPr>
          <p:cNvPr id="1016" name="Google Shape;1016;p59"/>
          <p:cNvGrpSpPr/>
          <p:nvPr/>
        </p:nvGrpSpPr>
        <p:grpSpPr>
          <a:xfrm>
            <a:off x="1078607" y="1538765"/>
            <a:ext cx="2983131" cy="1822317"/>
            <a:chOff x="7009649" y="1541981"/>
            <a:chExt cx="524940" cy="320655"/>
          </a:xfrm>
        </p:grpSpPr>
        <p:sp>
          <p:nvSpPr>
            <p:cNvPr id="1017" name="Google Shape;1017;p5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0"/>
          <p:cNvSpPr/>
          <p:nvPr/>
        </p:nvSpPr>
        <p:spPr>
          <a:xfrm>
            <a:off x="2868450" y="1687200"/>
            <a:ext cx="3407100" cy="1769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0"/>
          <p:cNvSpPr txBox="1"/>
          <p:nvPr/>
        </p:nvSpPr>
        <p:spPr>
          <a:xfrm>
            <a:off x="2685000" y="1740600"/>
            <a:ext cx="3774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Maven Pro"/>
                <a:ea typeface="Maven Pro"/>
                <a:cs typeface="Maven Pro"/>
                <a:sym typeface="Maven Pro"/>
              </a:rPr>
              <a:t>DATA CLEANING</a:t>
            </a:r>
            <a:endParaRPr sz="480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